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57" r:id="rId4"/>
    <p:sldId id="271" r:id="rId5"/>
    <p:sldId id="258" r:id="rId6"/>
    <p:sldId id="266" r:id="rId7"/>
    <p:sldId id="259" r:id="rId8"/>
    <p:sldId id="261" r:id="rId9"/>
    <p:sldId id="268" r:id="rId10"/>
    <p:sldId id="269" r:id="rId11"/>
    <p:sldId id="260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3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A14AC-1395-D141-ADDD-74946289BBDB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9B77D-92C9-C844-9DBF-90BBD8AFB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1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3B43A-B88F-AE48-BF3D-7586FD116B12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2D41A-A7B6-5D49-9639-3C549DB00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08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10-10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D41A-A7B6-5D49-9639-3C549DB00C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D41A-A7B6-5D49-9639-3C549DB00C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91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6111" y="4343713"/>
            <a:ext cx="5485777" cy="4113860"/>
          </a:xfrm>
          <a:prstGeom prst="rect">
            <a:avLst/>
          </a:prstGeom>
          <a:noFill/>
          <a:ln>
            <a:noFill/>
          </a:ln>
        </p:spPr>
        <p:txBody>
          <a:bodyPr lIns="89852" tIns="44914" rIns="89852" bIns="44914" anchor="t" anchorCtr="0">
            <a:noAutofit/>
          </a:bodyPr>
          <a:lstStyle/>
          <a:p>
            <a:pPr>
              <a:buSzPct val="25000"/>
            </a:pPr>
            <a:r>
              <a:rPr lang="en-US" sz="1800" dirty="0"/>
              <a:t>1:30 (5 min.)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884851" y="8685860"/>
            <a:ext cx="2971592" cy="456575"/>
          </a:xfrm>
          <a:prstGeom prst="rect">
            <a:avLst/>
          </a:prstGeom>
          <a:noFill/>
          <a:ln>
            <a:noFill/>
          </a:ln>
        </p:spPr>
        <p:txBody>
          <a:bodyPr lIns="89852" tIns="44914" rIns="89852" bIns="44914" anchor="b" anchorCtr="0">
            <a:noAutofit/>
          </a:bodyPr>
          <a:lstStyle/>
          <a:p>
            <a:pPr algn="r">
              <a:buSzPct val="25000"/>
            </a:pPr>
            <a:r>
              <a:rPr lang="en-US" sz="120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6111" y="4343713"/>
            <a:ext cx="5485777" cy="4113860"/>
          </a:xfrm>
          <a:prstGeom prst="rect">
            <a:avLst/>
          </a:prstGeom>
        </p:spPr>
        <p:txBody>
          <a:bodyPr lIns="89852" tIns="89852" rIns="89852" bIns="89852" anchor="ctr" anchorCtr="0">
            <a:noAutofit/>
          </a:bodyPr>
          <a:lstStyle/>
          <a:p>
            <a:r>
              <a:rPr lang="en-US" dirty="0" smtClean="0"/>
              <a:t>1:35</a:t>
            </a:r>
            <a:endParaRPr dirty="0"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D41A-A7B6-5D49-9639-3C549DB00C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9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Afterward share video (15 minutes) and then Lori</a:t>
            </a:r>
            <a:r>
              <a:rPr lang="en-US" baseline="0" dirty="0" smtClean="0"/>
              <a:t> for credentialing 12 -1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D41A-A7B6-5D49-9639-3C549DB00C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2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CF19206-F3C3-9547-B524-F0C117072E70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926F7A-7D43-5E4A-AC4F-B998523419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c.ca.gov/credentials/rules-of-conduct.html" TargetMode="External"/><Relationship Id="rId4" Type="http://schemas.openxmlformats.org/officeDocument/2006/relationships/hyperlink" Target="https://www.nea.org/home/30442.htm" TargetMode="External"/><Relationship Id="rId5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akup4schools.org/TomorrowsTeachers/" TargetMode="External"/><Relationship Id="rId4" Type="http://schemas.openxmlformats.org/officeDocument/2006/relationships/hyperlink" Target="https://docs.google.com/spreadsheets/d/1sBi5KJKDJV7T0AFM3YDqK2AC29mMVdzPkz4YibVzByo/edit?usp=sharing" TargetMode="External"/><Relationship Id="rId5" Type="http://schemas.openxmlformats.org/officeDocument/2006/relationships/hyperlink" Target="https://docs.google.com/forms/d/e/1FAIpQLSfNsmRGi5SH-loKKpmQH7Xld8L2l8iHjH5WvSphSQpds0R_Bg/viewform?c=0&amp;w=1" TargetMode="External"/><Relationship Id="rId6" Type="http://schemas.openxmlformats.org/officeDocument/2006/relationships/hyperlink" Target="https://goo.gl/forms/cMi573Gc1c7GvTOp1" TargetMode="External"/><Relationship Id="rId7" Type="http://schemas.openxmlformats.org/officeDocument/2006/relationships/hyperlink" Target="https://www.csusm.edu/cehhs/studentservices/admission/howtoapplym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oo.gl/forms/086nuu5JPtUYLWUV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usm.edu/commencement/graduates/participationform.html" TargetMode="External"/><Relationship Id="rId3" Type="http://schemas.openxmlformats.org/officeDocument/2006/relationships/hyperlink" Target="http://www.csusm.edu/commencemen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End of Year Reflection Session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Single Subject Program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Disposition: Professional </a:t>
            </a:r>
            <a:r>
              <a:rPr lang="en-US" b="1" dirty="0"/>
              <a:t>Ethics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1500"/>
            <a:ext cx="6777317" cy="3991129"/>
          </a:xfrm>
        </p:spPr>
        <p:txBody>
          <a:bodyPr/>
          <a:lstStyle/>
          <a:p>
            <a:r>
              <a:rPr lang="en-US" b="1" dirty="0"/>
              <a:t>A</a:t>
            </a:r>
            <a:r>
              <a:rPr lang="en-US" b="1" dirty="0" smtClean="0"/>
              <a:t>ct </a:t>
            </a:r>
            <a:r>
              <a:rPr lang="en-US" b="1" dirty="0"/>
              <a:t>on well-reasoned, principled judgments.</a:t>
            </a:r>
          </a:p>
          <a:p>
            <a:r>
              <a:rPr lang="en-US" b="1" dirty="0"/>
              <a:t>C</a:t>
            </a:r>
            <a:r>
              <a:rPr lang="en-US" b="1" dirty="0" smtClean="0"/>
              <a:t>onsistently </a:t>
            </a:r>
            <a:r>
              <a:rPr lang="en-US" b="1" dirty="0"/>
              <a:t>honor the needs and best interests of students, the work setting (school, district, university), and the profession.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876" y="4321328"/>
            <a:ext cx="4460874" cy="183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9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915400" cy="1325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4000" b="1" i="0" u="none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2635250"/>
            <a:ext cx="8229600" cy="40658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2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r>
              <a:rPr lang="en-US" sz="2800" b="1" dirty="0" smtClean="0">
                <a:solidFill>
                  <a:srgbClr val="000000"/>
                </a:solidFill>
              </a:rPr>
              <a:t>CTC Code of Conduct</a:t>
            </a:r>
          </a:p>
          <a:p>
            <a:pPr lvl="2">
              <a:spcBef>
                <a:spcPts val="640"/>
              </a:spcBef>
              <a:buSzPct val="25000"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://www.ctc.ca.gov/credentials/rules-of-</a:t>
            </a:r>
            <a:r>
              <a:rPr lang="en-US" sz="2800" dirty="0" smtClean="0">
                <a:hlinkClick r:id="rId3"/>
              </a:rPr>
              <a:t>conduct.html</a:t>
            </a:r>
            <a:endParaRPr lang="en-US" sz="2800" dirty="0" smtClean="0"/>
          </a:p>
          <a:p>
            <a:pPr lvl="2">
              <a:spcBef>
                <a:spcPts val="640"/>
              </a:spcBef>
              <a:buSzPct val="25000"/>
            </a:pPr>
            <a:endParaRPr lang="en-US" sz="2800" b="1" dirty="0">
              <a:solidFill>
                <a:srgbClr val="000000"/>
              </a:solidFill>
            </a:endParaRPr>
          </a:p>
          <a:p>
            <a:pPr lvl="2">
              <a:spcBef>
                <a:spcPts val="640"/>
              </a:spcBef>
              <a:buSzPct val="25000"/>
            </a:pPr>
            <a:r>
              <a:rPr lang="en-US" sz="2800" b="1" dirty="0" smtClean="0">
                <a:solidFill>
                  <a:srgbClr val="000000"/>
                </a:solidFill>
              </a:rPr>
              <a:t>NEA Code of Ethics</a:t>
            </a:r>
          </a:p>
          <a:p>
            <a:pPr lvl="2">
              <a:spcBef>
                <a:spcPts val="640"/>
              </a:spcBef>
              <a:buSzPct val="25000"/>
            </a:pPr>
            <a:r>
              <a:rPr lang="en-US" sz="2800" dirty="0">
                <a:hlinkClick r:id="rId4"/>
              </a:rPr>
              <a:t>https://www.nea.org/home/30442.</a:t>
            </a:r>
            <a:r>
              <a:rPr lang="en-US" sz="2800" dirty="0" smtClean="0">
                <a:hlinkClick r:id="rId4"/>
              </a:rPr>
              <a:t>htm</a:t>
            </a:r>
            <a:endParaRPr lang="en-US" sz="2800" dirty="0" smtClean="0"/>
          </a:p>
          <a:p>
            <a:pPr lvl="2">
              <a:spcBef>
                <a:spcPts val="640"/>
              </a:spcBef>
              <a:buSzPct val="25000"/>
            </a:pPr>
            <a:endParaRPr lang="en-US" sz="1800" dirty="0" smtClean="0"/>
          </a:p>
          <a:p>
            <a:pPr lvl="2">
              <a:spcBef>
                <a:spcPts val="640"/>
              </a:spcBef>
              <a:buSzPct val="25000"/>
            </a:pPr>
            <a:endParaRPr lang="en-US" sz="18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49" y="412750"/>
            <a:ext cx="5683251" cy="211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5939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3905" y="1141387"/>
            <a:ext cx="8245950" cy="2544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TEAMWORK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more thing to remember: </a:t>
            </a:r>
            <a:r>
              <a:rPr lang="en-US" b="1" dirty="0" smtClean="0"/>
              <a:t>Human Capital and Collaboration</a:t>
            </a:r>
            <a:r>
              <a:rPr lang="en-US" dirty="0" smtClean="0"/>
              <a:t>: The Smartest Person in the room </a:t>
            </a:r>
            <a:r>
              <a:rPr lang="en-US" b="1" dirty="0" smtClean="0">
                <a:latin typeface="Arial Black"/>
                <a:cs typeface="Arial Black"/>
              </a:rPr>
              <a:t>IS</a:t>
            </a:r>
            <a:r>
              <a:rPr lang="en-US" dirty="0" smtClean="0"/>
              <a:t> the room.</a:t>
            </a:r>
            <a:endParaRPr lang="en-US" dirty="0"/>
          </a:p>
        </p:txBody>
      </p:sp>
      <p:pic>
        <p:nvPicPr>
          <p:cNvPr id="8" name="Content Placeholder 7" descr="imag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3" b="15443"/>
          <a:stretch>
            <a:fillRect/>
          </a:stretch>
        </p:blipFill>
        <p:spPr>
          <a:xfrm>
            <a:off x="1043492" y="3571875"/>
            <a:ext cx="6777317" cy="2714623"/>
          </a:xfrm>
        </p:spPr>
      </p:pic>
    </p:spTree>
    <p:extLst>
      <p:ext uri="{BB962C8B-B14F-4D97-AF65-F5344CB8AC3E}">
        <p14:creationId xmlns:p14="http://schemas.microsoft.com/office/powerpoint/2010/main" val="198695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181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Justice</a:t>
            </a:r>
            <a:r>
              <a:rPr lang="en-US" b="1" dirty="0"/>
              <a:t> </a:t>
            </a:r>
            <a:r>
              <a:rPr lang="en-US" b="1" dirty="0" smtClean="0"/>
              <a:t>&amp; Equity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81" y="1777662"/>
            <a:ext cx="7024741" cy="44956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7800" y="3759200"/>
            <a:ext cx="6373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Continue your journey to grow in cultural competence. 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It is never </a:t>
            </a:r>
            <a:r>
              <a:rPr lang="en-US" sz="2800" b="1" dirty="0" smtClean="0">
                <a:solidFill>
                  <a:schemeClr val="bg1"/>
                </a:solidFill>
              </a:rPr>
              <a:t>ending….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4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10-10:30 REFLECTION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170664"/>
            <a:ext cx="7428154" cy="411957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Pull out a piece of paper.  </a:t>
            </a:r>
          </a:p>
          <a:p>
            <a:pPr marL="68580" indent="0">
              <a:buNone/>
            </a:pPr>
            <a:r>
              <a:rPr lang="en-US" b="1" dirty="0" smtClean="0"/>
              <a:t>Take 5 minutes to write answers:</a:t>
            </a:r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dirty="0" smtClean="0"/>
              <a:t>3. Identify </a:t>
            </a:r>
            <a:r>
              <a:rPr lang="en-US" b="1" dirty="0" smtClean="0"/>
              <a:t>3 AHAs or takeaways </a:t>
            </a:r>
            <a:r>
              <a:rPr lang="en-US" dirty="0" smtClean="0"/>
              <a:t>from program.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2. Identify </a:t>
            </a:r>
            <a:r>
              <a:rPr lang="en-US" b="1" dirty="0" smtClean="0"/>
              <a:t>2 recommendations </a:t>
            </a:r>
            <a:r>
              <a:rPr lang="en-US" dirty="0" smtClean="0"/>
              <a:t>you would have for incoming candidates.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1. Identify </a:t>
            </a:r>
            <a:r>
              <a:rPr lang="en-US" b="1" dirty="0" smtClean="0"/>
              <a:t>1 suggestion </a:t>
            </a:r>
            <a:r>
              <a:rPr lang="en-US" dirty="0" smtClean="0"/>
              <a:t>for program improvement.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dirty="0" smtClean="0"/>
              <a:t>When done, share responses with your neighbors.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8280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60400"/>
            <a:ext cx="7024744" cy="1016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10:30-11:15 </a:t>
            </a:r>
            <a:br>
              <a:rPr lang="en-US" b="1" dirty="0" smtClean="0"/>
            </a:br>
            <a:r>
              <a:rPr lang="en-US" b="1" dirty="0" smtClean="0"/>
              <a:t>Complete </a:t>
            </a:r>
            <a:r>
              <a:rPr lang="en-US" b="1" dirty="0" smtClean="0"/>
              <a:t>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Supervisor </a:t>
            </a:r>
            <a:r>
              <a:rPr lang="en-US" b="1" dirty="0"/>
              <a:t>Evaluations</a:t>
            </a:r>
            <a:r>
              <a:rPr lang="en-US" dirty="0"/>
              <a:t>: Go to e-mail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Annette </a:t>
            </a:r>
            <a:r>
              <a:rPr lang="en-US" dirty="0" smtClean="0"/>
              <a:t>has </a:t>
            </a:r>
            <a:r>
              <a:rPr lang="en-US" dirty="0"/>
              <a:t>invited you to fill out </a:t>
            </a:r>
            <a:r>
              <a:rPr lang="en-US" dirty="0" smtClean="0"/>
              <a:t>the: </a:t>
            </a:r>
          </a:p>
          <a:p>
            <a:pPr marL="0" indent="0">
              <a:buNone/>
            </a:pPr>
            <a:r>
              <a:rPr lang="en-US" b="1" dirty="0" smtClean="0"/>
              <a:t>SURVEY Form - </a:t>
            </a:r>
            <a:r>
              <a:rPr lang="en-US" b="1" dirty="0"/>
              <a:t>Leading and Learning: Supporting English learners with effective teacher preparation and professional </a:t>
            </a:r>
            <a:r>
              <a:rPr lang="en-US" b="1" dirty="0" smtClean="0"/>
              <a:t>development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://goo.gl/forms/086nuu5JPtUYLWUV2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Speak Up Survey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http://www.speakup4schools.org/TomorrowsTeachers/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Update your contact info 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https://docs.google.com/spreadsheets/d/1sBi5KJKDJV7T0AFM3YDqK2AC29mMVdzPkz4YibVzByo/edit?usp=</a:t>
            </a:r>
            <a:r>
              <a:rPr lang="en-US" dirty="0" smtClean="0">
                <a:hlinkClick r:id="rId4"/>
              </a:rPr>
              <a:t>sharing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Add </a:t>
            </a:r>
            <a:r>
              <a:rPr lang="en-US" b="1" dirty="0" smtClean="0"/>
              <a:t>Action Research Data </a:t>
            </a:r>
            <a:r>
              <a:rPr lang="en-US" dirty="0" smtClean="0"/>
              <a:t>if you haven’t yet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https://docs.google.com/forms/d/e/1FAIpQLSfNsmRGi5SH-loKKpmQH7Xld8L2l8iHjH5WvSphSQpds0R_Bg/viewform?c=0&amp;w=</a:t>
            </a:r>
            <a:r>
              <a:rPr lang="en-US" dirty="0" smtClean="0">
                <a:hlinkClick r:id="rId5"/>
              </a:rPr>
              <a:t>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Prerequisite Survey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https://goo.gl/forms/</a:t>
            </a:r>
            <a:r>
              <a:rPr lang="en-US" u="sng" dirty="0" smtClean="0">
                <a:hlinkClick r:id="rId6"/>
              </a:rPr>
              <a:t>cMi573Gc1c7GvTOp1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7. Carlsbad </a:t>
            </a:r>
            <a:r>
              <a:rPr lang="en-US" b="1" dirty="0"/>
              <a:t>Gender Sexuality Alliance Thank You Cards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/>
              <a:t>. </a:t>
            </a:r>
            <a:r>
              <a:rPr lang="en-US" dirty="0" smtClean="0"/>
              <a:t>Remember </a:t>
            </a:r>
            <a:r>
              <a:rPr lang="en-US" b="1" dirty="0" smtClean="0"/>
              <a:t>MA in Ed Applications </a:t>
            </a:r>
            <a:r>
              <a:rPr lang="en-US" dirty="0" smtClean="0"/>
              <a:t>are due </a:t>
            </a:r>
            <a:r>
              <a:rPr lang="en-US" dirty="0" smtClean="0"/>
              <a:t>May 31, 2017: </a:t>
            </a:r>
            <a:endParaRPr lang="en-US" dirty="0" smtClean="0"/>
          </a:p>
          <a:p>
            <a:pPr marL="68580" indent="0">
              <a:buNone/>
            </a:pPr>
            <a:r>
              <a:rPr lang="en-US" u="sng" dirty="0">
                <a:hlinkClick r:id="rId7" tooltip="https://www.csusm.edu/cehhs/studentservices/admission/howtoapplyma.html&#10;Cmd+Click or tap to follow the link"/>
              </a:rPr>
              <a:t>https://www.csusm.edu/cehhs/studentservices/admission/</a:t>
            </a:r>
            <a:r>
              <a:rPr lang="en-US" u="sng" dirty="0" smtClean="0">
                <a:hlinkClick r:id="rId7" tooltip="https://www.csusm.edu/cehhs/studentservices/admission/howtoapplyma.html&#10;Cmd+Click or tap to follow the link"/>
              </a:rPr>
              <a:t>howtoapplyma.html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8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11:15-11:20</a:t>
            </a:r>
            <a:br>
              <a:rPr lang="en-US" b="1" dirty="0" smtClean="0"/>
            </a:br>
            <a:r>
              <a:rPr lang="en-US" b="1" dirty="0" smtClean="0"/>
              <a:t>Commencement &amp; Celebration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Saturday, May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1:30-2:45 SOE Celebration USU Ballroom</a:t>
            </a:r>
          </a:p>
          <a:p>
            <a:pPr marL="68580" indent="0">
              <a:buNone/>
            </a:pPr>
            <a:r>
              <a:rPr lang="en-US" dirty="0" smtClean="0"/>
              <a:t>4pm CEHHS Commencement on Field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If you want to participate in commencement register now:</a:t>
            </a:r>
          </a:p>
          <a:p>
            <a:pPr marL="68580" indent="0">
              <a:buNone/>
            </a:pPr>
            <a:r>
              <a:rPr lang="en-US" u="sng" dirty="0">
                <a:hlinkClick r:id="rId2"/>
              </a:rPr>
              <a:t>http://www.csusm.edu/commencement/graduates/participationform.html</a:t>
            </a:r>
            <a:r>
              <a:rPr lang="en-US" dirty="0"/>
              <a:t>.</a:t>
            </a:r>
          </a:p>
          <a:p>
            <a:pPr marL="6858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For </a:t>
            </a:r>
            <a:r>
              <a:rPr lang="en-US" dirty="0"/>
              <a:t>more information regarding commencement: </a:t>
            </a:r>
            <a:r>
              <a:rPr lang="en-US" u="sng" dirty="0">
                <a:hlinkClick r:id="rId3"/>
              </a:rPr>
              <a:t>http://www.csusm.edu/commencement/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33877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11:20 – 11:35</a:t>
            </a:r>
            <a:br>
              <a:rPr lang="en-US" b="1" dirty="0" smtClean="0"/>
            </a:br>
            <a:r>
              <a:rPr lang="en-US" b="1" dirty="0" smtClean="0"/>
              <a:t>Myriad </a:t>
            </a:r>
            <a:r>
              <a:rPr lang="en-US" b="1" dirty="0" smtClean="0"/>
              <a:t>of Interviews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76878"/>
            <a:ext cx="7382542" cy="39557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Expert panel of Interview Experts from around the area will </a:t>
            </a:r>
            <a:r>
              <a:rPr lang="en-US" b="1" dirty="0" smtClean="0"/>
              <a:t>describe the various types </a:t>
            </a:r>
            <a:r>
              <a:rPr lang="en-US" dirty="0" smtClean="0"/>
              <a:t>and </a:t>
            </a:r>
            <a:r>
              <a:rPr lang="en-US" b="1" dirty="0" smtClean="0"/>
              <a:t>focus of interviews </a:t>
            </a:r>
            <a:r>
              <a:rPr lang="en-US" dirty="0" smtClean="0"/>
              <a:t>around the state and beyond.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80" y="3820715"/>
            <a:ext cx="3543300" cy="22987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34" y="3820715"/>
            <a:ext cx="3048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4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5033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Professionalism &amp;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34" y="1746654"/>
            <a:ext cx="7462534" cy="4438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Interviews are just the </a:t>
            </a:r>
          </a:p>
          <a:p>
            <a:pPr marL="68580" indent="0">
              <a:buNone/>
            </a:pPr>
            <a:r>
              <a:rPr lang="en-US" b="1" dirty="0" smtClean="0"/>
              <a:t>beginning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begin with </a:t>
            </a:r>
          </a:p>
          <a:p>
            <a:pPr marL="68580" indent="0">
              <a:buNone/>
            </a:pPr>
            <a:r>
              <a:rPr lang="en-US" dirty="0" smtClean="0"/>
              <a:t>professionalism </a:t>
            </a:r>
          </a:p>
          <a:p>
            <a:pPr marL="68580" indent="0">
              <a:buNone/>
            </a:pPr>
            <a:r>
              <a:rPr lang="en-US" dirty="0" smtClean="0"/>
              <a:t>In the interview and </a:t>
            </a:r>
          </a:p>
          <a:p>
            <a:pPr marL="68580" indent="0">
              <a:buNone/>
            </a:pPr>
            <a:r>
              <a:rPr lang="en-US" b="1" dirty="0" smtClean="0"/>
              <a:t>build relationships </a:t>
            </a:r>
          </a:p>
          <a:p>
            <a:pPr marL="68580" indent="0">
              <a:buNone/>
            </a:pPr>
            <a:r>
              <a:rPr lang="en-US" dirty="0" smtClean="0"/>
              <a:t>with parents, students, </a:t>
            </a:r>
          </a:p>
          <a:p>
            <a:pPr marL="68580" indent="0">
              <a:buNone/>
            </a:pPr>
            <a:r>
              <a:rPr lang="en-US" dirty="0" smtClean="0"/>
              <a:t>and colleagues.</a:t>
            </a:r>
          </a:p>
          <a:p>
            <a:r>
              <a:rPr lang="en-US" dirty="0" smtClean="0"/>
              <a:t>Find </a:t>
            </a:r>
            <a:r>
              <a:rPr lang="en-US" b="1" dirty="0" smtClean="0"/>
              <a:t>colleagues</a:t>
            </a:r>
            <a:r>
              <a:rPr lang="en-US" dirty="0" smtClean="0"/>
              <a:t> who </a:t>
            </a:r>
          </a:p>
          <a:p>
            <a:pPr marL="68580" indent="0">
              <a:buNone/>
            </a:pPr>
            <a:r>
              <a:rPr lang="en-US" dirty="0"/>
              <a:t>a</a:t>
            </a:r>
            <a:r>
              <a:rPr lang="en-US" dirty="0" smtClean="0"/>
              <a:t>re as </a:t>
            </a:r>
            <a:r>
              <a:rPr lang="en-US" b="1" dirty="0" smtClean="0"/>
              <a:t>enthusiastic as </a:t>
            </a:r>
          </a:p>
          <a:p>
            <a:pPr marL="68580" indent="0">
              <a:buNone/>
            </a:pPr>
            <a:r>
              <a:rPr lang="en-US" b="1" dirty="0" smtClean="0"/>
              <a:t>you.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09" y="2170738"/>
            <a:ext cx="3756390" cy="401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5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Last August, we met for </a:t>
            </a:r>
          </a:p>
          <a:p>
            <a:pPr marL="0" indent="0">
              <a:buNone/>
            </a:pPr>
            <a:r>
              <a:rPr lang="en-US" dirty="0" smtClean="0"/>
              <a:t>the first time.  Do you remember some of the first things we did? We focused on …..</a:t>
            </a:r>
          </a:p>
          <a:p>
            <a:pPr indent="-342900"/>
            <a:r>
              <a:rPr lang="en-US" b="1" dirty="0" smtClean="0"/>
              <a:t>Relationships: </a:t>
            </a:r>
            <a:r>
              <a:rPr lang="en-US" dirty="0" smtClean="0"/>
              <a:t>Name Game, True Colors</a:t>
            </a:r>
          </a:p>
          <a:p>
            <a:pPr indent="-342900"/>
            <a:r>
              <a:rPr lang="en-US" b="1" dirty="0" smtClean="0"/>
              <a:t>Professionalism: </a:t>
            </a:r>
            <a:r>
              <a:rPr lang="en-US" dirty="0" smtClean="0"/>
              <a:t>Clear expectations </a:t>
            </a:r>
          </a:p>
          <a:p>
            <a:pPr indent="-342900"/>
            <a:endParaRPr lang="en-US" dirty="0"/>
          </a:p>
          <a:p>
            <a:pPr marL="0" indent="0">
              <a:buNone/>
            </a:pPr>
            <a:r>
              <a:rPr lang="en-US" dirty="0" smtClean="0"/>
              <a:t>Hint…..this would be a good way to begin in your own classroom. 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0"/>
            <a:ext cx="3403600" cy="23876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809" y="28575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0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13017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4400" b="1" dirty="0"/>
              <a:t>TPE 12 Professional, Legal and Ethical Obligations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b="1" i="0" strike="noStrike" cap="small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2492375"/>
            <a:ext cx="8229600" cy="3633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Teachers … take </a:t>
            </a:r>
            <a:r>
              <a:rPr lang="en-US" sz="3200" b="1" dirty="0">
                <a:solidFill>
                  <a:schemeClr val="tx1"/>
                </a:solidFill>
              </a:rPr>
              <a:t>responsibility for student academic learning outcomes</a:t>
            </a:r>
            <a:r>
              <a:rPr lang="en-US" sz="3200" dirty="0">
                <a:solidFill>
                  <a:schemeClr val="tx1"/>
                </a:solidFill>
              </a:rPr>
              <a:t>.  They are </a:t>
            </a:r>
            <a:r>
              <a:rPr lang="en-US" sz="3200" b="1" dirty="0">
                <a:solidFill>
                  <a:schemeClr val="tx1"/>
                </a:solidFill>
              </a:rPr>
              <a:t>aware of </a:t>
            </a:r>
            <a:r>
              <a:rPr lang="en-US" sz="3200" dirty="0">
                <a:solidFill>
                  <a:schemeClr val="tx1"/>
                </a:solidFill>
              </a:rPr>
              <a:t>their own personal </a:t>
            </a:r>
            <a:r>
              <a:rPr lang="en-US" sz="3200" b="1" dirty="0">
                <a:solidFill>
                  <a:schemeClr val="tx1"/>
                </a:solidFill>
              </a:rPr>
              <a:t>values and biases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b="1" dirty="0">
                <a:solidFill>
                  <a:schemeClr val="tx1"/>
                </a:solidFill>
              </a:rPr>
              <a:t>recognize</a:t>
            </a:r>
            <a:r>
              <a:rPr lang="en-US" sz="3200" dirty="0">
                <a:solidFill>
                  <a:schemeClr val="tx1"/>
                </a:solidFill>
              </a:rPr>
              <a:t> ways in which these values and biases </a:t>
            </a:r>
            <a:r>
              <a:rPr lang="en-US" sz="3200" b="1" dirty="0">
                <a:solidFill>
                  <a:schemeClr val="tx1"/>
                </a:solidFill>
              </a:rPr>
              <a:t>affect</a:t>
            </a:r>
            <a:r>
              <a:rPr lang="en-US" sz="3200" dirty="0">
                <a:solidFill>
                  <a:schemeClr val="tx1"/>
                </a:solidFill>
              </a:rPr>
              <a:t> the teaching and learning of students.  They </a:t>
            </a:r>
            <a:r>
              <a:rPr lang="en-US" sz="3200" b="1" dirty="0">
                <a:solidFill>
                  <a:schemeClr val="tx1"/>
                </a:solidFill>
              </a:rPr>
              <a:t>resist racism and acts of intolerance.  </a:t>
            </a:r>
          </a:p>
          <a:p>
            <a:r>
              <a:rPr lang="en-US" sz="3200" dirty="0"/>
              <a:t> 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9375"/>
            </a:pPr>
            <a:endParaRPr lang="en-US" sz="3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57627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0252" y="1397000"/>
            <a:ext cx="7527982" cy="1222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Professional </a:t>
            </a:r>
            <a:br>
              <a:rPr lang="en-US" b="1" dirty="0" smtClean="0"/>
            </a:br>
            <a:r>
              <a:rPr lang="en-US" b="1" dirty="0" smtClean="0"/>
              <a:t>Dispositions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Collaboration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2746375"/>
            <a:ext cx="6777317" cy="35718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Teachers practice </a:t>
            </a:r>
            <a:r>
              <a:rPr lang="en-US" dirty="0"/>
              <a:t>the skills </a:t>
            </a:r>
            <a:r>
              <a:rPr lang="en-US" b="1" dirty="0"/>
              <a:t>of collaboration </a:t>
            </a:r>
            <a:r>
              <a:rPr lang="en-US" dirty="0"/>
              <a:t>in their professional interactions with instructors, advisors, students, colleagues, parents/guardians/caregivers and those in the wider community.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Teachers consistently </a:t>
            </a:r>
            <a:r>
              <a:rPr lang="en-US" dirty="0"/>
              <a:t>interact with others (students, parents, colleagues) in ways that </a:t>
            </a:r>
            <a:r>
              <a:rPr lang="en-US" b="1" dirty="0"/>
              <a:t>communicate respect</a:t>
            </a:r>
            <a:r>
              <a:rPr lang="en-US" dirty="0"/>
              <a:t>….. Clearly values and </a:t>
            </a:r>
            <a:r>
              <a:rPr lang="en-US" b="1" dirty="0"/>
              <a:t>builds relationships. </a:t>
            </a:r>
          </a:p>
          <a:p>
            <a:endParaRPr lang="en-US" b="1" dirty="0"/>
          </a:p>
        </p:txBody>
      </p:sp>
      <p:pic>
        <p:nvPicPr>
          <p:cNvPr id="8" name="Picture 7" descr="sea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50" y="723452"/>
            <a:ext cx="3946525" cy="206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7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6209</TotalTime>
  <Words>477</Words>
  <Application>Microsoft Macintosh PowerPoint</Application>
  <PresentationFormat>On-screen Show (4:3)</PresentationFormat>
  <Paragraphs>96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End of Year Reflection Session </vt:lpstr>
      <vt:lpstr>10-10:30 REFLECTION</vt:lpstr>
      <vt:lpstr> 10:30-11:15  Complete the following:</vt:lpstr>
      <vt:lpstr>11:15-11:20 Commencement &amp; Celebration</vt:lpstr>
      <vt:lpstr>11:20 – 11:35 Myriad of Interviews</vt:lpstr>
      <vt:lpstr>Professionalism &amp; Relationships</vt:lpstr>
      <vt:lpstr>   </vt:lpstr>
      <vt:lpstr>TPE 12 Professional, Legal and Ethical Obligations </vt:lpstr>
      <vt:lpstr>        Professional  Dispositions: Collaboration </vt:lpstr>
      <vt:lpstr>Disposition: Professional Ethics </vt:lpstr>
      <vt:lpstr>PowerPoint Presentation</vt:lpstr>
      <vt:lpstr>TEAMWORK One more thing to remember: Human Capital and Collaboration: The Smartest Person in the room IS the room.</vt:lpstr>
      <vt:lpstr>Social Justice &amp; Equity</vt:lpstr>
    </vt:vector>
  </TitlesOfParts>
  <Company>csusm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Reflection Session </dc:title>
  <dc:creator>Pat Stall</dc:creator>
  <cp:lastModifiedBy>Anne Elsbree</cp:lastModifiedBy>
  <cp:revision>42</cp:revision>
  <cp:lastPrinted>2016-04-21T21:09:55Z</cp:lastPrinted>
  <dcterms:created xsi:type="dcterms:W3CDTF">2015-04-30T20:47:17Z</dcterms:created>
  <dcterms:modified xsi:type="dcterms:W3CDTF">2017-05-06T23:42:22Z</dcterms:modified>
</cp:coreProperties>
</file>