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60" r:id="rId5"/>
    <p:sldId id="261" r:id="rId6"/>
    <p:sldId id="262" r:id="rId7"/>
    <p:sldId id="279" r:id="rId8"/>
    <p:sldId id="280" r:id="rId9"/>
    <p:sldId id="266" r:id="rId10"/>
    <p:sldId id="267" r:id="rId11"/>
    <p:sldId id="271" r:id="rId12"/>
    <p:sldId id="263" r:id="rId13"/>
    <p:sldId id="287" r:id="rId14"/>
    <p:sldId id="276" r:id="rId15"/>
    <p:sldId id="275" r:id="rId16"/>
    <p:sldId id="282" r:id="rId17"/>
    <p:sldId id="288" r:id="rId18"/>
    <p:sldId id="283" r:id="rId19"/>
    <p:sldId id="289" r:id="rId20"/>
    <p:sldId id="284" r:id="rId21"/>
    <p:sldId id="290" r:id="rId22"/>
    <p:sldId id="285" r:id="rId23"/>
    <p:sldId id="286" r:id="rId24"/>
    <p:sldId id="291" r:id="rId25"/>
    <p:sldId id="274" r:id="rId26"/>
    <p:sldId id="277" r:id="rId27"/>
    <p:sldId id="264" r:id="rId28"/>
  </p:sldIdLst>
  <p:sldSz cx="9144000" cy="6858000" type="screen4x3"/>
  <p:notesSz cx="6997700" cy="92837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5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9ADFC-4363-E14F-98F1-CC305A511FB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A79D2-507B-754E-9214-1B0CA40E0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80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63987" y="0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77925" y="696912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18561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63987" y="8818561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4931667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 dirty="0" smtClean="0"/>
              <a:t>8:30 </a:t>
            </a:r>
            <a:r>
              <a:rPr lang="en-US" sz="1800" b="0" i="0" u="none" strike="noStrike" cap="none" baseline="0" dirty="0"/>
              <a:t>– </a:t>
            </a:r>
            <a:r>
              <a:rPr lang="en-US" sz="1800" b="0" i="0" u="none" strike="noStrike" cap="none" baseline="0" dirty="0" smtClean="0"/>
              <a:t>8:</a:t>
            </a:r>
            <a:r>
              <a:rPr lang="en-US" sz="1800" b="0" i="0" u="none" strike="noStrike" cap="none" baseline="0" dirty="0"/>
              <a:t>3</a:t>
            </a:r>
            <a:r>
              <a:rPr lang="en-US" sz="1800" b="0" i="0" u="none" strike="noStrike" cap="none" baseline="0" dirty="0" smtClean="0"/>
              <a:t>5 </a:t>
            </a:r>
            <a:r>
              <a:rPr lang="en-US" sz="1800" b="0" i="0" u="none" strike="noStrike" cap="none" baseline="0" dirty="0"/>
              <a:t>pm Welcome and Request each candidate sign in and check their contact information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3963987" y="8818561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82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Annette 10:05 -10-15 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74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 dirty="0" smtClean="0"/>
              <a:t>10:45 – 11:00 </a:t>
            </a:r>
            <a:r>
              <a:rPr lang="en-US" sz="1800" b="1" i="0" u="none" strike="noStrike" cap="none" baseline="0" dirty="0" smtClean="0"/>
              <a:t>Julie</a:t>
            </a:r>
            <a:endParaRPr lang="en-US" sz="1800" b="1" i="0" u="none" strike="noStrike" cap="none" baseline="0" dirty="0"/>
          </a:p>
        </p:txBody>
      </p:sp>
      <p:sp>
        <p:nvSpPr>
          <p:cNvPr id="112" name="Shape 112"/>
          <p:cNvSpPr txBox="1"/>
          <p:nvPr/>
        </p:nvSpPr>
        <p:spPr>
          <a:xfrm>
            <a:off x="3963987" y="8818561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93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11-12 PLN with Jeff, </a:t>
            </a:r>
            <a:r>
              <a:rPr lang="en-US" baseline="0" dirty="0" smtClean="0"/>
              <a:t>(Lunch 12-1pm)</a:t>
            </a:r>
            <a:endParaRPr lang="en-US" dirty="0" smtClean="0"/>
          </a:p>
          <a:p>
            <a:r>
              <a:rPr lang="en-US" baseline="0" smtClean="0"/>
              <a:t>1</a:t>
            </a:r>
            <a:r>
              <a:rPr lang="en-US" dirty="0" smtClean="0"/>
              <a:t>-2:15</a:t>
            </a:r>
            <a:r>
              <a:rPr lang="en-US" baseline="0" dirty="0" smtClean="0"/>
              <a:t> Cohort 1 w/ Annette &amp; Anne René for Lesson </a:t>
            </a:r>
            <a:r>
              <a:rPr lang="en-US" baseline="0" smtClean="0"/>
              <a:t>Design </a:t>
            </a:r>
          </a:p>
          <a:p>
            <a:r>
              <a:rPr lang="en-US" baseline="0" smtClean="0"/>
              <a:t>2</a:t>
            </a:r>
            <a:r>
              <a:rPr lang="en-US" baseline="0" dirty="0" smtClean="0"/>
              <a:t>:30-3:45 Cohort 1 w/ Julie &amp; Jeff for Personal Learning Network &amp; Get to Know You Survey</a:t>
            </a:r>
          </a:p>
          <a:p>
            <a:r>
              <a:rPr lang="en-US" baseline="0" dirty="0" smtClean="0"/>
              <a:t>&amp; Switch with Cohort 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03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671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9:05-9:10.</a:t>
            </a:r>
            <a:r>
              <a:rPr lang="en-US" baseline="0" dirty="0" smtClean="0"/>
              <a:t> Late people sit at reserved table in front by the door. </a:t>
            </a:r>
            <a:r>
              <a:rPr lang="en-US" b="1" baseline="0" dirty="0" smtClean="0">
                <a:solidFill>
                  <a:srgbClr val="FF0000"/>
                </a:solidFill>
              </a:rPr>
              <a:t>Julie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57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 dirty="0" smtClean="0"/>
              <a:t>2:00- 3:00. Faculty roam around answering questions. </a:t>
            </a:r>
            <a:r>
              <a:rPr lang="en-US" sz="1800" b="1" i="0" u="none" strike="noStrike" cap="none" baseline="0" smtClean="0"/>
              <a:t>Julie</a:t>
            </a:r>
            <a:endParaRPr lang="en-US" sz="1800" b="1" i="0" u="none" strike="noStrike" cap="none" baseline="0" dirty="0"/>
          </a:p>
        </p:txBody>
      </p:sp>
      <p:sp>
        <p:nvSpPr>
          <p:cNvPr id="119" name="Shape 119"/>
          <p:cNvSpPr txBox="1"/>
          <p:nvPr/>
        </p:nvSpPr>
        <p:spPr>
          <a:xfrm>
            <a:off x="3963987" y="8818561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82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671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8:35-8:40.</a:t>
            </a:r>
            <a:r>
              <a:rPr lang="en-US" baseline="0" dirty="0" smtClean="0"/>
              <a:t> Late people sit at reserved table in front by the door. </a:t>
            </a:r>
            <a:r>
              <a:rPr lang="en-US" b="1" baseline="0" dirty="0" smtClean="0">
                <a:solidFill>
                  <a:srgbClr val="FF0000"/>
                </a:solidFill>
              </a:rPr>
              <a:t>Julie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57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 dirty="0" smtClean="0"/>
              <a:t>8:45- 9:15 </a:t>
            </a:r>
            <a:r>
              <a:rPr lang="en-US" sz="1800" b="1" i="0" u="none" strike="noStrike" cap="none" baseline="0" dirty="0" smtClean="0"/>
              <a:t>Anne René</a:t>
            </a:r>
            <a:endParaRPr lang="en-US" sz="1800" b="1" i="0" u="none" strike="noStrike" cap="none" baseline="0" dirty="0"/>
          </a:p>
        </p:txBody>
      </p:sp>
      <p:sp>
        <p:nvSpPr>
          <p:cNvPr id="91" name="Shape 91"/>
          <p:cNvSpPr txBox="1"/>
          <p:nvPr/>
        </p:nvSpPr>
        <p:spPr>
          <a:xfrm>
            <a:off x="3963987" y="8818561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06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 dirty="0" smtClean="0"/>
              <a:t>9:15- 9:45 </a:t>
            </a:r>
            <a:r>
              <a:rPr lang="en-US" sz="1800" b="1" i="0" u="none" strike="noStrike" cap="none" baseline="0" dirty="0" smtClean="0"/>
              <a:t>Julie – Philosophy, History &amp; Structure &amp; Anne René - Name Game &amp;  Annette - TPE</a:t>
            </a:r>
            <a:endParaRPr lang="en-US" sz="1800" b="1" i="0" u="none" strike="noStrike" cap="none" baseline="0" dirty="0"/>
          </a:p>
        </p:txBody>
      </p:sp>
      <p:sp>
        <p:nvSpPr>
          <p:cNvPr id="98" name="Shape 98"/>
          <p:cNvSpPr txBox="1"/>
          <p:nvPr/>
        </p:nvSpPr>
        <p:spPr>
          <a:xfrm>
            <a:off x="3963987" y="8818561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71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 dirty="0" smtClean="0"/>
              <a:t>9:25-9:30 </a:t>
            </a:r>
            <a:r>
              <a:rPr lang="en-US" sz="1800" b="1" i="0" u="none" strike="noStrike" cap="none" baseline="0" dirty="0" smtClean="0"/>
              <a:t>Julie</a:t>
            </a:r>
            <a:endParaRPr lang="en-US" sz="1800" b="1" i="0" u="none" strike="noStrike" cap="none" baseline="0" dirty="0"/>
          </a:p>
        </p:txBody>
      </p:sp>
      <p:sp>
        <p:nvSpPr>
          <p:cNvPr id="105" name="Shape 105"/>
          <p:cNvSpPr txBox="1"/>
          <p:nvPr/>
        </p:nvSpPr>
        <p:spPr>
          <a:xfrm>
            <a:off x="3963987" y="8818561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2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 dirty="0" smtClean="0"/>
              <a:t>9:30-9:40 Anne René</a:t>
            </a:r>
            <a:endParaRPr lang="en-US" sz="1800" b="1" i="0" u="none" strike="noStrike" cap="none" baseline="0" dirty="0"/>
          </a:p>
        </p:txBody>
      </p:sp>
      <p:sp>
        <p:nvSpPr>
          <p:cNvPr id="98" name="Shape 98"/>
          <p:cNvSpPr txBox="1"/>
          <p:nvPr/>
        </p:nvSpPr>
        <p:spPr>
          <a:xfrm>
            <a:off x="3963987" y="8818561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71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 dirty="0" smtClean="0"/>
              <a:t>9:40- 9:45 - Annette</a:t>
            </a:r>
            <a:endParaRPr lang="en-US" sz="1800" b="1" i="0" u="none" strike="noStrike" cap="none" baseline="0" dirty="0"/>
          </a:p>
        </p:txBody>
      </p:sp>
      <p:sp>
        <p:nvSpPr>
          <p:cNvPr id="98" name="Shape 98"/>
          <p:cNvSpPr txBox="1"/>
          <p:nvPr/>
        </p:nvSpPr>
        <p:spPr>
          <a:xfrm>
            <a:off x="3963987" y="8818561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71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 dirty="0" smtClean="0"/>
              <a:t>9:45-50 (10 min.) </a:t>
            </a:r>
            <a:r>
              <a:rPr lang="en-US" sz="1800" b="1" i="0" u="none" strike="noStrike" cap="none" baseline="0" dirty="0" smtClean="0"/>
              <a:t>Annette</a:t>
            </a:r>
            <a:endParaRPr lang="en-US" sz="1800" b="1" i="0" u="none" strike="noStrike" cap="none" baseline="0" dirty="0"/>
          </a:p>
        </p:txBody>
      </p:sp>
      <p:sp>
        <p:nvSpPr>
          <p:cNvPr id="133" name="Shape 133"/>
          <p:cNvSpPr txBox="1"/>
          <p:nvPr/>
        </p:nvSpPr>
        <p:spPr>
          <a:xfrm>
            <a:off x="3963987" y="8818561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671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9:55-10:10 </a:t>
            </a:r>
            <a:r>
              <a:rPr lang="en-US" b="1" dirty="0" smtClean="0"/>
              <a:t>Annette</a:t>
            </a:r>
            <a:endParaRPr b="1" dirty="0"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61-5816-4373-A386-0413921F7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0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533400" y="2130425"/>
            <a:ext cx="7924799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None/>
              <a:defRPr sz="1400"/>
            </a:lvl1pPr>
            <a:lvl2pPr marL="457200" indent="0" rtl="0">
              <a:spcBef>
                <a:spcPts val="0"/>
              </a:spcBef>
              <a:buNone/>
              <a:defRPr sz="1200"/>
            </a:lvl2pPr>
            <a:lvl3pPr marL="914400" indent="0" rtl="0">
              <a:spcBef>
                <a:spcPts val="0"/>
              </a:spcBef>
              <a:buNone/>
              <a:defRPr sz="1000"/>
            </a:lvl3pPr>
            <a:lvl4pPr marL="1371600" indent="0" rtl="0">
              <a:spcBef>
                <a:spcPts val="0"/>
              </a:spcBef>
              <a:buNone/>
              <a:defRPr sz="900"/>
            </a:lvl4pPr>
            <a:lvl5pPr marL="1828800" indent="0" rtl="0">
              <a:spcBef>
                <a:spcPts val="0"/>
              </a:spcBef>
              <a:buNone/>
              <a:defRPr sz="900"/>
            </a:lvl5pPr>
            <a:lvl6pPr marL="2286000" indent="0" rtl="0">
              <a:spcBef>
                <a:spcPts val="0"/>
              </a:spcBef>
              <a:buNone/>
              <a:defRPr sz="900"/>
            </a:lvl6pPr>
            <a:lvl7pPr marL="2743200" indent="0" rtl="0">
              <a:spcBef>
                <a:spcPts val="0"/>
              </a:spcBef>
              <a:buNone/>
              <a:defRPr sz="900"/>
            </a:lvl7pPr>
            <a:lvl8pPr marL="3200400" indent="0" rtl="0">
              <a:spcBef>
                <a:spcPts val="0"/>
              </a:spcBef>
              <a:buNone/>
              <a:defRPr sz="900"/>
            </a:lvl8pPr>
            <a:lvl9pPr marL="3657600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None/>
              <a:defRPr sz="1400"/>
            </a:lvl1pPr>
            <a:lvl2pPr marL="457200" indent="0" rtl="0">
              <a:spcBef>
                <a:spcPts val="0"/>
              </a:spcBef>
              <a:buNone/>
              <a:defRPr sz="1200"/>
            </a:lvl2pPr>
            <a:lvl3pPr marL="914400" indent="0" rtl="0">
              <a:spcBef>
                <a:spcPts val="0"/>
              </a:spcBef>
              <a:buNone/>
              <a:defRPr sz="1000"/>
            </a:lvl3pPr>
            <a:lvl4pPr marL="1371600" indent="0" rtl="0">
              <a:spcBef>
                <a:spcPts val="0"/>
              </a:spcBef>
              <a:buNone/>
              <a:defRPr sz="900"/>
            </a:lvl4pPr>
            <a:lvl5pPr marL="1828800" indent="0" rtl="0">
              <a:spcBef>
                <a:spcPts val="0"/>
              </a:spcBef>
              <a:buNone/>
              <a:defRPr sz="900"/>
            </a:lvl5pPr>
            <a:lvl6pPr marL="2286000" indent="0" rtl="0">
              <a:spcBef>
                <a:spcPts val="0"/>
              </a:spcBef>
              <a:buNone/>
              <a:defRPr sz="900"/>
            </a:lvl6pPr>
            <a:lvl7pPr marL="2743200" indent="0" rtl="0">
              <a:spcBef>
                <a:spcPts val="0"/>
              </a:spcBef>
              <a:buNone/>
              <a:defRPr sz="900"/>
            </a:lvl7pPr>
            <a:lvl8pPr marL="3200400" indent="0" rtl="0">
              <a:spcBef>
                <a:spcPts val="0"/>
              </a:spcBef>
              <a:buNone/>
              <a:defRPr sz="900"/>
            </a:lvl8pPr>
            <a:lvl9pPr marL="3657600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None/>
              <a:defRPr sz="2400" b="1"/>
            </a:lvl1pPr>
            <a:lvl2pPr marL="457200" indent="0" rtl="0">
              <a:spcBef>
                <a:spcPts val="0"/>
              </a:spcBef>
              <a:buNone/>
              <a:defRPr sz="2000" b="1"/>
            </a:lvl2pPr>
            <a:lvl3pPr marL="914400" indent="0" rtl="0">
              <a:spcBef>
                <a:spcPts val="0"/>
              </a:spcBef>
              <a:buNone/>
              <a:defRPr sz="1800" b="1"/>
            </a:lvl3pPr>
            <a:lvl4pPr marL="1371600" indent="0" rtl="0">
              <a:spcBef>
                <a:spcPts val="0"/>
              </a:spcBef>
              <a:buNone/>
              <a:defRPr sz="1600" b="1"/>
            </a:lvl4pPr>
            <a:lvl5pPr marL="1828800" indent="0" rtl="0">
              <a:spcBef>
                <a:spcPts val="0"/>
              </a:spcBef>
              <a:buNone/>
              <a:defRPr sz="1600" b="1"/>
            </a:lvl5pPr>
            <a:lvl6pPr marL="2286000" indent="0" rtl="0">
              <a:spcBef>
                <a:spcPts val="0"/>
              </a:spcBef>
              <a:buNone/>
              <a:defRPr sz="1600" b="1"/>
            </a:lvl6pPr>
            <a:lvl7pPr marL="2743200" indent="0" rtl="0">
              <a:spcBef>
                <a:spcPts val="0"/>
              </a:spcBef>
              <a:buNone/>
              <a:defRPr sz="1600" b="1"/>
            </a:lvl7pPr>
            <a:lvl8pPr marL="3200400" indent="0" rtl="0">
              <a:spcBef>
                <a:spcPts val="0"/>
              </a:spcBef>
              <a:buNone/>
              <a:defRPr sz="1600" b="1"/>
            </a:lvl8pPr>
            <a:lvl9pPr marL="3657600" indent="0" rtl="0">
              <a:spcBef>
                <a:spcPts val="0"/>
              </a:spcBef>
              <a:buNone/>
              <a:defRPr sz="1600" b="1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None/>
              <a:defRPr sz="2400" b="1"/>
            </a:lvl1pPr>
            <a:lvl2pPr marL="457200" indent="0" rtl="0">
              <a:spcBef>
                <a:spcPts val="0"/>
              </a:spcBef>
              <a:buNone/>
              <a:defRPr sz="2000" b="1"/>
            </a:lvl2pPr>
            <a:lvl3pPr marL="914400" indent="0" rtl="0">
              <a:spcBef>
                <a:spcPts val="0"/>
              </a:spcBef>
              <a:buNone/>
              <a:defRPr sz="1800" b="1"/>
            </a:lvl3pPr>
            <a:lvl4pPr marL="1371600" indent="0" rtl="0">
              <a:spcBef>
                <a:spcPts val="0"/>
              </a:spcBef>
              <a:buNone/>
              <a:defRPr sz="1600" b="1"/>
            </a:lvl4pPr>
            <a:lvl5pPr marL="1828800" indent="0" rtl="0">
              <a:spcBef>
                <a:spcPts val="0"/>
              </a:spcBef>
              <a:buNone/>
              <a:defRPr sz="1600" b="1"/>
            </a:lvl5pPr>
            <a:lvl6pPr marL="2286000" indent="0" rtl="0">
              <a:spcBef>
                <a:spcPts val="0"/>
              </a:spcBef>
              <a:buNone/>
              <a:defRPr sz="1600" b="1"/>
            </a:lvl6pPr>
            <a:lvl7pPr marL="2743200" indent="0" rtl="0">
              <a:spcBef>
                <a:spcPts val="0"/>
              </a:spcBef>
              <a:buNone/>
              <a:defRPr sz="1600" b="1"/>
            </a:lvl7pPr>
            <a:lvl8pPr marL="3200400" indent="0" rtl="0">
              <a:spcBef>
                <a:spcPts val="0"/>
              </a:spcBef>
              <a:buNone/>
              <a:defRPr sz="1600" b="1"/>
            </a:lvl8pPr>
            <a:lvl9pPr marL="3657600" indent="0" rtl="0">
              <a:spcBef>
                <a:spcPts val="0"/>
              </a:spcBef>
              <a:buNone/>
              <a:defRPr sz="1600" b="1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None/>
              <a:defRPr sz="2000"/>
            </a:lvl1pPr>
            <a:lvl2pPr marL="457200" indent="0" rtl="0">
              <a:spcBef>
                <a:spcPts val="0"/>
              </a:spcBef>
              <a:buNone/>
              <a:defRPr sz="1800"/>
            </a:lvl2pPr>
            <a:lvl3pPr marL="914400" indent="0" rtl="0">
              <a:spcBef>
                <a:spcPts val="0"/>
              </a:spcBef>
              <a:buNone/>
              <a:defRPr sz="1600"/>
            </a:lvl3pPr>
            <a:lvl4pPr marL="1371600" indent="0" rtl="0">
              <a:spcBef>
                <a:spcPts val="0"/>
              </a:spcBef>
              <a:buNone/>
              <a:defRPr sz="1400"/>
            </a:lvl4pPr>
            <a:lvl5pPr marL="1828800" indent="0" rtl="0">
              <a:spcBef>
                <a:spcPts val="0"/>
              </a:spcBef>
              <a:buNone/>
              <a:defRPr sz="1400"/>
            </a:lvl5pPr>
            <a:lvl6pPr marL="2286000" indent="0" rtl="0">
              <a:spcBef>
                <a:spcPts val="0"/>
              </a:spcBef>
              <a:buNone/>
              <a:defRPr sz="1400"/>
            </a:lvl6pPr>
            <a:lvl7pPr marL="2743200" indent="0" rtl="0">
              <a:spcBef>
                <a:spcPts val="0"/>
              </a:spcBef>
              <a:buNone/>
              <a:defRPr sz="1400"/>
            </a:lvl7pPr>
            <a:lvl8pPr marL="3200400" indent="0" rtl="0">
              <a:spcBef>
                <a:spcPts val="0"/>
              </a:spcBef>
              <a:buNone/>
              <a:defRPr sz="1400"/>
            </a:lvl8pPr>
            <a:lvl9pPr marL="3657600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0" y="0"/>
            <a:ext cx="9145587" cy="685958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1" r:id="rId10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5587" cy="6859586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sBi5KJKDJV7T0AFM3YDqK2AC29mMVdzPkz4YibVzByo/edit?usp=sha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cAdREIWriWpEqxrHT2YazQDVUf88WhIO1Vh8ARCJSbvmWmkw/viewform?c=0&amp;w=1" TargetMode="Externa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sm.edu/education/ClinicalPractice/HandbookS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usmsinglesubjectprogram.weebly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c.ca.gov/credentials/rules-of-conduct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81000" y="174330"/>
            <a:ext cx="8229600" cy="48812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/>
            <a:r>
              <a:rPr lang="en-US" sz="3600" b="1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Single Subject Program </a:t>
            </a:r>
            <a:r>
              <a:rPr lang="en-US" sz="36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Orientation Day 1-</a:t>
            </a:r>
            <a:r>
              <a:rPr lang="en-US" sz="3600" b="1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August</a:t>
            </a:r>
            <a:r>
              <a:rPr lang="en-US" sz="3600" b="1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11</a:t>
            </a:r>
            <a:r>
              <a:rPr lang="en-US" sz="36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2016</a:t>
            </a:r>
            <a:r>
              <a:rPr lang="en-US" sz="3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 dirty="0" smtClean="0">
                <a:solidFill>
                  <a:schemeClr val="dk2"/>
                </a:solidFill>
                <a:sym typeface="Arial"/>
              </a:rPr>
              <a:t/>
            </a:r>
            <a:br>
              <a:rPr lang="en-US" sz="2800" b="0" i="0" u="none" strike="noStrike" cap="none" baseline="0" dirty="0" smtClean="0">
                <a:solidFill>
                  <a:schemeClr val="dk2"/>
                </a:solidFill>
                <a:sym typeface="Arial"/>
              </a:rPr>
            </a:br>
            <a:r>
              <a:rPr lang="en-US" sz="2800" b="1" dirty="0"/>
              <a:t>8:30 -</a:t>
            </a:r>
            <a:r>
              <a:rPr lang="en-US" sz="2800" b="1" dirty="0" smtClean="0"/>
              <a:t> 11 am      ---   PROGRAM </a:t>
            </a:r>
            <a:r>
              <a:rPr lang="en-US" sz="2800" b="1" dirty="0"/>
              <a:t>OVERVIEW</a:t>
            </a:r>
            <a:br>
              <a:rPr lang="en-US" sz="2800" b="1" dirty="0"/>
            </a:br>
            <a:r>
              <a:rPr lang="en-US" sz="2800" b="1" dirty="0" smtClean="0"/>
              <a:t>11 am – 12 pm  ---   Personal Learning Network 12 – 1 pm          ---   LUNCH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1 – </a:t>
            </a:r>
            <a:r>
              <a:rPr lang="en-US" sz="2800" b="1" dirty="0"/>
              <a:t>3</a:t>
            </a:r>
            <a:r>
              <a:rPr lang="en-US" sz="2800" b="1" dirty="0" smtClean="0"/>
              <a:t>:</a:t>
            </a:r>
            <a:r>
              <a:rPr lang="en-US" sz="2800" b="1" dirty="0"/>
              <a:t>4</a:t>
            </a:r>
            <a:r>
              <a:rPr lang="en-US" sz="2800" b="1" dirty="0" smtClean="0"/>
              <a:t>5 pm       ---   LESSON PLANNING &amp; CP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4</a:t>
            </a:r>
            <a:r>
              <a:rPr lang="en-US" sz="2800" b="1" dirty="0" smtClean="0"/>
              <a:t> </a:t>
            </a:r>
            <a:r>
              <a:rPr lang="en-US" sz="2800" b="1" dirty="0"/>
              <a:t>- 5:</a:t>
            </a:r>
            <a:r>
              <a:rPr lang="en-US" sz="2800" b="1" dirty="0" smtClean="0"/>
              <a:t>15 pm        ---   CLINICAL </a:t>
            </a:r>
            <a:r>
              <a:rPr lang="en-US" sz="2800" b="1" dirty="0"/>
              <a:t>PRACTICE</a:t>
            </a:r>
            <a:br>
              <a:rPr lang="en-US" sz="2800" b="1" dirty="0"/>
            </a:br>
            <a:endParaRPr lang="en-US" sz="2800" b="0" i="0" u="none" strike="noStrike" cap="none" baseline="0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771650" y="4179610"/>
            <a:ext cx="6762750" cy="22211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>
                <a:solidFill>
                  <a:srgbClr val="00B050"/>
                </a:solidFill>
                <a:sym typeface="Arial"/>
              </a:rPr>
              <a:t>Welcome</a:t>
            </a:r>
            <a:r>
              <a:rPr lang="en-US" sz="1600" b="1" i="0" u="none" strike="noStrike" cap="none" baseline="0" dirty="0" smtClean="0">
                <a:solidFill>
                  <a:srgbClr val="00B050"/>
                </a:solidFill>
                <a:sym typeface="Arial"/>
              </a:rPr>
              <a:t>!      </a:t>
            </a:r>
          </a:p>
          <a:p>
            <a:pPr marL="514350" lvl="0" indent="-514350" algn="l">
              <a:lnSpc>
                <a:spcPct val="90000"/>
              </a:lnSpc>
              <a:spcBef>
                <a:spcPts val="560"/>
              </a:spcBef>
              <a:buClr>
                <a:srgbClr val="00B050"/>
              </a:buClr>
              <a:buSzPct val="25000"/>
              <a:buFont typeface="Arial"/>
              <a:buAutoNum type="arabicPeriod"/>
            </a:pPr>
            <a:r>
              <a:rPr lang="en-US" sz="1600" b="1" dirty="0"/>
              <a:t>1. Sign in </a:t>
            </a:r>
          </a:p>
          <a:p>
            <a:pPr marL="514350" lvl="0" indent="-514350" algn="l">
              <a:lnSpc>
                <a:spcPct val="90000"/>
              </a:lnSpc>
              <a:spcBef>
                <a:spcPts val="560"/>
              </a:spcBef>
              <a:buClr>
                <a:srgbClr val="00B050"/>
              </a:buClr>
              <a:buSzPct val="25000"/>
              <a:buFont typeface="Arial"/>
              <a:buAutoNum type="arabicPeriod"/>
            </a:pPr>
            <a:r>
              <a:rPr lang="en-US" sz="1600" b="1" dirty="0"/>
              <a:t>2. Sit with your school site group. </a:t>
            </a:r>
          </a:p>
          <a:p>
            <a:pPr marL="514350" lvl="0" indent="-514350" algn="l">
              <a:lnSpc>
                <a:spcPct val="90000"/>
              </a:lnSpc>
              <a:spcBef>
                <a:spcPts val="560"/>
              </a:spcBef>
              <a:buClr>
                <a:srgbClr val="00B050"/>
              </a:buClr>
              <a:buSzPct val="25000"/>
              <a:buFont typeface="Arial"/>
              <a:buAutoNum type="arabicPeriod"/>
            </a:pPr>
            <a:r>
              <a:rPr lang="en-US" sz="1600" dirty="0"/>
              <a:t>   Your school is expecting </a:t>
            </a:r>
            <a:r>
              <a:rPr lang="en-US" sz="1600" dirty="0" smtClean="0"/>
              <a:t>you. </a:t>
            </a:r>
            <a:r>
              <a:rPr lang="en-US" sz="1600" dirty="0" smtClean="0"/>
              <a:t>There </a:t>
            </a:r>
            <a:r>
              <a:rPr lang="en-US" sz="1600" dirty="0"/>
              <a:t>are no changes. 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marL="514350" lvl="0" indent="-514350" algn="l">
              <a:lnSpc>
                <a:spcPct val="90000"/>
              </a:lnSpc>
              <a:spcBef>
                <a:spcPts val="560"/>
              </a:spcBef>
              <a:buClr>
                <a:srgbClr val="00B050"/>
              </a:buClr>
              <a:buSzPct val="25000"/>
              <a:buFont typeface="Arial"/>
              <a:buAutoNum type="arabicPeriod"/>
            </a:pPr>
            <a:r>
              <a:rPr lang="en-US" sz="1600" b="1" dirty="0" smtClean="0"/>
              <a:t>3. Add info to directory</a:t>
            </a:r>
          </a:p>
          <a:p>
            <a:pPr marL="514350" lvl="0" indent="-514350" algn="l">
              <a:lnSpc>
                <a:spcPct val="90000"/>
              </a:lnSpc>
              <a:spcBef>
                <a:spcPts val="560"/>
              </a:spcBef>
              <a:buClr>
                <a:srgbClr val="00B050"/>
              </a:buClr>
              <a:buSzPct val="25000"/>
              <a:buFont typeface="Arial"/>
              <a:buAutoNum type="arabicPeriod"/>
            </a:pP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docs.google.com/spreadsheets/d/1sBi5KJKDJV7T0AFM3YDqK2AC29mMVdzPkz4YibVzByo/edit?usp=sharing</a:t>
            </a:r>
            <a:r>
              <a:rPr lang="en-US" sz="1600" dirty="0" smtClean="0"/>
              <a:t> </a:t>
            </a:r>
            <a:r>
              <a:rPr lang="en-US" sz="2800" dirty="0" smtClean="0"/>
              <a:t>          </a:t>
            </a:r>
            <a:fld id="{8DE7A642-D251-634D-8DA0-3E0BAD8AB636}" type="slidenum">
              <a:rPr lang="en-US" sz="2800" smtClean="0"/>
              <a:pPr marL="514350" lvl="0" indent="-514350" algn="l">
                <a:lnSpc>
                  <a:spcPct val="90000"/>
                </a:lnSpc>
                <a:spcBef>
                  <a:spcPts val="560"/>
                </a:spcBef>
                <a:buClr>
                  <a:srgbClr val="00B050"/>
                </a:buClr>
                <a:buSzPct val="25000"/>
                <a:buFont typeface="Arial"/>
                <a:buAutoNum type="arabicPeriod"/>
              </a:pPr>
              <a:t>1</a:t>
            </a:fld>
            <a:endParaRPr sz="2800" b="0" i="0" u="none" strike="noStrike" cap="none" baseline="0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409222"/>
            <a:ext cx="7772400" cy="969135"/>
          </a:xfrm>
        </p:spPr>
        <p:txBody>
          <a:bodyPr/>
          <a:lstStyle/>
          <a:p>
            <a:r>
              <a:rPr lang="en-US" dirty="0"/>
              <a:t>PROFESSIONAL BEHAVIOR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273" y="1262902"/>
            <a:ext cx="8728363" cy="3461753"/>
          </a:xfrm>
        </p:spPr>
        <p:txBody>
          <a:bodyPr/>
          <a:lstStyle/>
          <a:p>
            <a:r>
              <a:rPr lang="en-US" b="1" dirty="0" smtClean="0"/>
              <a:t>ATTENDANCE</a:t>
            </a:r>
          </a:p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Absence = Free no penalty</a:t>
            </a:r>
          </a:p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Absence = Lose half a letter grade (- ½ grade)</a:t>
            </a:r>
          </a:p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Absence = Statement of Concern &amp; grade lower or more (- 1 grade)</a:t>
            </a:r>
          </a:p>
          <a:p>
            <a:endParaRPr lang="en-US" b="1" dirty="0" smtClean="0"/>
          </a:p>
          <a:p>
            <a:r>
              <a:rPr lang="en-US" b="1" dirty="0" smtClean="0"/>
              <a:t>PROMPTNESS</a:t>
            </a:r>
          </a:p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Tardy/Early Departure = Statement of Concern</a:t>
            </a:r>
          </a:p>
          <a:p>
            <a:endParaRPr lang="en-US" b="1" dirty="0" smtClean="0"/>
          </a:p>
          <a:p>
            <a:r>
              <a:rPr lang="en-US" b="1" dirty="0" smtClean="0"/>
              <a:t>3rd Statements of Concern = Exit from Program</a:t>
            </a:r>
          </a:p>
          <a:p>
            <a:endParaRPr lang="en-US" b="1" dirty="0" smtClean="0"/>
          </a:p>
          <a:p>
            <a:r>
              <a:rPr lang="en-US" b="1" dirty="0" err="1" smtClean="0"/>
              <a:t>iPad</a:t>
            </a:r>
            <a:r>
              <a:rPr lang="en-US" b="1" dirty="0" smtClean="0"/>
              <a:t> – Check Out from Library Option– 1st Day of CSUSM Semester</a:t>
            </a:r>
            <a:endParaRPr lang="en-US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092" y="4813730"/>
            <a:ext cx="4493241" cy="14934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36342" y="6307176"/>
            <a:ext cx="3417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10:05 – 10: 15 </a:t>
            </a:r>
            <a:r>
              <a:rPr lang="en-US" dirty="0"/>
              <a:t>am </a:t>
            </a:r>
            <a:r>
              <a:rPr lang="en-US" dirty="0" smtClean="0"/>
              <a:t>– Annette             </a:t>
            </a:r>
            <a:fld id="{B135C8A2-4F82-314D-9CB9-0EBA2E7E281F}" type="slidenum">
              <a:rPr lang="en-US" smtClean="0"/>
              <a:t>10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530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Clinical Practice </a:t>
            </a:r>
            <a:r>
              <a:rPr lang="en-US" sz="4400" b="1" i="0" u="none" strike="noStrike" cap="small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00" b="1" i="0" u="none" strike="noStrike" cap="small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i="0" u="none" strike="noStrike" cap="small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School Site</a:t>
            </a:r>
            <a:r>
              <a:rPr lang="en-US" sz="4400" b="1" i="0" u="none" strike="noStrike" cap="small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Communication</a:t>
            </a:r>
            <a:endParaRPr lang="en-US" sz="4400" b="1" i="0" u="none" strike="noStrike" cap="small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04800" y="1417638"/>
            <a:ext cx="8534399" cy="4708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59375"/>
              <a:buFont typeface="Arial"/>
              <a:buChar char="●"/>
            </a:pPr>
            <a:r>
              <a:rPr lang="en-US" sz="2800" dirty="0" smtClean="0"/>
              <a:t>Introduce yourselves &amp; </a:t>
            </a:r>
            <a:r>
              <a:rPr lang="en-US" sz="2800" dirty="0"/>
              <a:t>give one </a:t>
            </a:r>
            <a:r>
              <a:rPr lang="en-US" sz="2800" dirty="0" smtClean="0"/>
              <a:t>word that best describes who you are.</a:t>
            </a:r>
          </a:p>
          <a:p>
            <a:pPr>
              <a:buSzPct val="59375"/>
              <a:buFont typeface="Arial"/>
              <a:buChar char="●"/>
            </a:pPr>
            <a:endParaRPr lang="en-US" sz="2800" b="0" i="0" u="none" strike="noStrike" cap="none" baseline="0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sym typeface="Arial"/>
              </a:rPr>
              <a:t>Choose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sym typeface="Arial"/>
              </a:rPr>
              <a:t> one person from your school site team </a:t>
            </a:r>
            <a:r>
              <a:rPr lang="en-US" sz="2800" dirty="0" smtClean="0"/>
              <a:t>who will e-mail the On-site-liaison (OSL) for information regarding your first meeting on your site. Exchange CSUSM email and cell phone contact information with one another.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sym typeface="Arial"/>
              </a:rPr>
              <a:t> </a:t>
            </a:r>
            <a:endParaRPr lang="en-US" sz="2800" b="0" i="0" u="none" strike="noStrike" cap="none" baseline="0" dirty="0">
              <a:solidFill>
                <a:schemeClr val="dk1"/>
              </a:solidFill>
              <a:sym typeface="Arial"/>
            </a:endParaRPr>
          </a:p>
        </p:txBody>
      </p:sp>
      <p:pic>
        <p:nvPicPr>
          <p:cNvPr id="3" name="Picture 2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0" y="4659559"/>
            <a:ext cx="2952237" cy="146660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517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11 am – 12 pm Personal Learning Network UH 273</a:t>
            </a:r>
            <a:br>
              <a:rPr lang="en-US" sz="2400" b="1" dirty="0" smtClean="0"/>
            </a:b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12-1 pm LUNCH</a:t>
            </a:r>
            <a:b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Return Early, Never Be Late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98" y="1417638"/>
            <a:ext cx="8861802" cy="5303837"/>
          </a:xfrm>
        </p:spPr>
        <p:txBody>
          <a:bodyPr>
            <a:normAutofit fontScale="47500" lnSpcReduction="20000"/>
          </a:bodyPr>
          <a:lstStyle/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5000" b="1" dirty="0" smtClean="0">
                <a:solidFill>
                  <a:schemeClr val="dk1"/>
                </a:solidFill>
                <a:sym typeface="Arial"/>
              </a:rPr>
              <a:t>		  COHORT 1			COHORT 2</a:t>
            </a:r>
            <a:endParaRPr lang="en-US" sz="5000" b="1" dirty="0">
              <a:solidFill>
                <a:schemeClr val="dk1"/>
              </a:solidFill>
              <a:sym typeface="Arial"/>
            </a:endParaRP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5000" b="1" dirty="0" smtClean="0"/>
              <a:t>1-2:10 </a:t>
            </a:r>
            <a:r>
              <a:rPr lang="en-US" sz="5000" b="1" dirty="0" smtClean="0"/>
              <a:t>PM	  </a:t>
            </a:r>
            <a:r>
              <a:rPr lang="en-US" sz="5000" b="1" dirty="0" smtClean="0">
                <a:solidFill>
                  <a:srgbClr val="6060CA"/>
                </a:solidFill>
              </a:rPr>
              <a:t>UH 444 CP  </a:t>
            </a:r>
            <a:r>
              <a:rPr lang="en-US" sz="5000" b="1" dirty="0" smtClean="0"/>
              <a:t>		</a:t>
            </a:r>
            <a:r>
              <a:rPr lang="en-US" sz="5000" b="1" dirty="0" smtClean="0">
                <a:solidFill>
                  <a:srgbClr val="FF6600"/>
                </a:solidFill>
              </a:rPr>
              <a:t>UH 273 LESSON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5000" b="1" dirty="0" smtClean="0">
                <a:solidFill>
                  <a:schemeClr val="dk1"/>
                </a:solidFill>
                <a:sym typeface="Arial"/>
              </a:rPr>
              <a:t>			</a:t>
            </a:r>
            <a:endParaRPr lang="en-US" sz="5000" b="1" dirty="0">
              <a:solidFill>
                <a:schemeClr val="dk1"/>
              </a:solidFill>
              <a:sym typeface="Arial"/>
            </a:endParaRP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5000" b="1" dirty="0" smtClean="0"/>
              <a:t>2:15-3:25 </a:t>
            </a:r>
            <a:r>
              <a:rPr lang="en-US" sz="5000" b="1" dirty="0" smtClean="0"/>
              <a:t>PM  </a:t>
            </a:r>
            <a:r>
              <a:rPr lang="en-US" sz="50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UH 273 LESSON </a:t>
            </a:r>
            <a:r>
              <a:rPr lang="en-US" sz="5000" b="1" dirty="0" smtClean="0"/>
              <a:t>		</a:t>
            </a:r>
            <a:r>
              <a:rPr lang="en-US" sz="5000" b="1" dirty="0" smtClean="0">
                <a:solidFill>
                  <a:srgbClr val="FF6600"/>
                </a:solidFill>
              </a:rPr>
              <a:t>UH 444 CP </a:t>
            </a:r>
            <a:endParaRPr lang="en-US" sz="5000" b="1" dirty="0" smtClean="0">
              <a:solidFill>
                <a:srgbClr val="FF6600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endParaRPr lang="en-US" sz="5000" b="1" dirty="0" smtClean="0">
              <a:solidFill>
                <a:srgbClr val="FF6600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5000" b="1" dirty="0" smtClean="0"/>
              <a:t>3:30-5:15 PM  UH 444 CP			UH 444 CP</a:t>
            </a:r>
            <a:endParaRPr lang="en-US" sz="5000" b="1" dirty="0"/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2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FALL COURSE REGISTRATION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2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Core </a:t>
            </a: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Courses – </a:t>
            </a:r>
            <a:r>
              <a:rPr lang="en-US" sz="2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EDSS 511: Teaching and Learning w/ Teri Gerent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EDSS 555: Multicultural Multilingual w/ Annette Daoud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EDSS 521: Literacy w/ Julie Rich &amp; Jeff Heil</a:t>
            </a:r>
          </a:p>
          <a:p>
            <a:pPr marL="0" lvl="0" indent="0">
              <a:spcBef>
                <a:spcPts val="400"/>
              </a:spcBef>
              <a:buClr>
                <a:schemeClr val="dk1"/>
              </a:buClr>
              <a:buNone/>
            </a:pPr>
            <a:endParaRPr lang="en-US"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400"/>
              </a:spcBef>
              <a:buClr>
                <a:schemeClr val="dk1"/>
              </a:buClr>
              <a:buNone/>
            </a:pP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Recommended for Marketability to take 2 Methods Courses</a:t>
            </a:r>
          </a:p>
          <a:p>
            <a:pPr lvl="0">
              <a:spcBef>
                <a:spcPts val="400"/>
              </a:spcBef>
              <a:buClr>
                <a:schemeClr val="dk1"/>
              </a:buClr>
              <a:buFontTx/>
              <a:buChar char="-"/>
            </a:pP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have content coursework and can pass the CSET for content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FontTx/>
              <a:buChar char="-"/>
            </a:pP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There is only one section of each content area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EDSS 543: Math Methods (Thursday)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EDSS 544: Social Science Methods (Tuesday)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EDSS 545: Science Methods (Thursday)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EDSS 546: English Methods (Tuesday)</a:t>
            </a:r>
          </a:p>
          <a:p>
            <a:pPr marL="0" lvl="0" indent="0">
              <a:spcBef>
                <a:spcPts val="400"/>
              </a:spcBef>
              <a:buClr>
                <a:schemeClr val="dk1"/>
              </a:buClr>
              <a:buNone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EDSS 548: Physical Education (TBA)</a:t>
            </a:r>
          </a:p>
          <a:p>
            <a:pPr marL="0" lvl="0" indent="0">
              <a:spcBef>
                <a:spcPts val="400"/>
              </a:spcBef>
              <a:buClr>
                <a:schemeClr val="dk1"/>
              </a:buClr>
              <a:buNone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 653: Biliteracy I - Bilingual Authorization - Course in Spanish</a:t>
            </a:r>
          </a:p>
          <a:p>
            <a:pPr marL="0" lvl="0" indent="0">
              <a:spcBef>
                <a:spcPts val="400"/>
              </a:spcBef>
              <a:buClr>
                <a:schemeClr val="dk1"/>
              </a:buClr>
              <a:buNone/>
            </a:pPr>
            <a:endParaRPr lang="en-US"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None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EDSS 571: Clinical Practice 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- There is only one section</a:t>
            </a:r>
            <a:endParaRPr lang="en-US"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123DAC-B15B-874D-8413-A79AC42BD49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0550" r="2461" b="9009"/>
          <a:stretch/>
        </p:blipFill>
        <p:spPr>
          <a:xfrm>
            <a:off x="5079530" y="3023329"/>
            <a:ext cx="3755722" cy="24441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5" y="1885950"/>
            <a:ext cx="4712033" cy="358151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10253" y="1159993"/>
            <a:ext cx="4161747" cy="477823"/>
          </a:xfrm>
          <a:prstGeom prst="rect">
            <a:avLst/>
          </a:prstGeom>
          <a:solidFill>
            <a:schemeClr val="bg1"/>
          </a:solidFill>
        </p:spPr>
        <p:txBody>
          <a:bodyPr wrap="square" lIns="61247" tIns="30623" rIns="61247" bIns="30623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 - 36"/>
              </a:rPr>
              <a:t>St</a:t>
            </a:r>
            <a:r>
              <a:rPr lang="en-US" sz="1300" dirty="0">
                <a:solidFill>
                  <a:srgbClr val="000000"/>
                </a:solidFill>
                <a:latin typeface="Arial - 28"/>
              </a:rPr>
              <a:t>ep 1 - Fold paper hamburger style</a:t>
            </a:r>
          </a:p>
          <a:p>
            <a:r>
              <a:rPr lang="en-US" sz="1300" dirty="0">
                <a:solidFill>
                  <a:srgbClr val="000000"/>
                </a:solidFill>
                <a:latin typeface="Arial - 28"/>
              </a:rPr>
              <a:t>Step 2 - Fold paper in half again (hamburger style)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5743575"/>
            <a:ext cx="4480728" cy="270074"/>
          </a:xfrm>
          <a:prstGeom prst="rect">
            <a:avLst/>
          </a:prstGeom>
          <a:solidFill>
            <a:schemeClr val="bg1"/>
          </a:solidFill>
        </p:spPr>
        <p:txBody>
          <a:bodyPr wrap="square" lIns="61247" tIns="30623" rIns="61247" bIns="30623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 - 28"/>
              </a:rPr>
              <a:t>Step 3 – Fold the folded corner over forming a triangle tab</a:t>
            </a:r>
          </a:p>
        </p:txBody>
      </p:sp>
      <p:sp>
        <p:nvSpPr>
          <p:cNvPr id="9" name="Rectangle 8"/>
          <p:cNvSpPr/>
          <p:nvPr/>
        </p:nvSpPr>
        <p:spPr>
          <a:xfrm>
            <a:off x="2070600" y="541415"/>
            <a:ext cx="5445074" cy="508120"/>
          </a:xfrm>
          <a:prstGeom prst="rect">
            <a:avLst/>
          </a:prstGeom>
        </p:spPr>
        <p:txBody>
          <a:bodyPr wrap="square" lIns="61247" tIns="30623" rIns="61247" bIns="30623">
            <a:spAutoFit/>
          </a:bodyPr>
          <a:lstStyle/>
          <a:p>
            <a:pPr algn="ctr"/>
            <a:r>
              <a:rPr lang="en-US" sz="2900" b="1" dirty="0" smtClean="0">
                <a:solidFill>
                  <a:srgbClr val="000000"/>
                </a:solidFill>
                <a:latin typeface="Arial - 36"/>
              </a:rPr>
              <a:t>Lesson Format Foldable</a:t>
            </a:r>
            <a:endParaRPr lang="en-US" sz="2900" b="1" dirty="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61-5816-4373-A386-0413921F78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148" y="114301"/>
            <a:ext cx="7130761" cy="633638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61-5816-4373-A386-0413921F78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8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61-5816-4373-A386-0413921F7887}" type="slidenum">
              <a:rPr lang="en-US" smtClean="0"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4909" y="235200"/>
            <a:ext cx="8607040" cy="8710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5959FF"/>
                </a:solidFill>
              </a:rPr>
              <a:t>½ TABLE TEAMS - CHOOSE BEST ANSWER</a:t>
            </a:r>
          </a:p>
          <a:p>
            <a:r>
              <a:rPr lang="en-US" sz="2000" b="1" dirty="0" smtClean="0"/>
              <a:t>CENTRAL FOCUS OF NAME TOSS </a:t>
            </a:r>
            <a:r>
              <a:rPr lang="en-US" sz="2000" dirty="0" smtClean="0"/>
              <a:t>- RELATIONSHIPS</a:t>
            </a:r>
          </a:p>
          <a:p>
            <a:r>
              <a:rPr lang="en-US" sz="2000" b="1" dirty="0" smtClean="0"/>
              <a:t>1. STANDARD – Purpose for Learning</a:t>
            </a:r>
          </a:p>
          <a:p>
            <a:pPr marL="514350" indent="-514350">
              <a:buAutoNum type="alphaLcPeriod"/>
            </a:pPr>
            <a:r>
              <a:rPr lang="en-US" sz="2000" dirty="0" smtClean="0"/>
              <a:t>Learning names is foundation for classroom management.</a:t>
            </a:r>
          </a:p>
          <a:p>
            <a:pPr marL="514350" indent="-514350">
              <a:buAutoNum type="alphaLcPeriod"/>
            </a:pPr>
            <a:r>
              <a:rPr lang="en-US" sz="2000" dirty="0"/>
              <a:t>Learning names is foundation for communication, and community building</a:t>
            </a:r>
            <a:r>
              <a:rPr lang="en-US" sz="2000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sz="2000" dirty="0" smtClean="0"/>
              <a:t>Students social interactions are more important than academics.</a:t>
            </a:r>
          </a:p>
          <a:p>
            <a:pPr marL="514350" indent="-514350">
              <a:buAutoNum type="alphaLcPeriod"/>
            </a:pPr>
            <a:endParaRPr lang="en-US" sz="2000" dirty="0"/>
          </a:p>
          <a:p>
            <a:r>
              <a:rPr lang="en-US" sz="2000" b="1" dirty="0" smtClean="0"/>
              <a:t>2. BIG IDEA – Enduring Understanding</a:t>
            </a:r>
          </a:p>
          <a:p>
            <a:pPr marL="514350" indent="-514350">
              <a:buAutoNum type="alphaLcPeriod"/>
            </a:pPr>
            <a:r>
              <a:rPr lang="en-US" sz="2000" dirty="0" smtClean="0"/>
              <a:t>Learning </a:t>
            </a:r>
            <a:r>
              <a:rPr lang="en-US" sz="2000" dirty="0"/>
              <a:t>names is foundation for </a:t>
            </a:r>
            <a:r>
              <a:rPr lang="en-US" sz="2000" dirty="0" smtClean="0"/>
              <a:t>building a class community.</a:t>
            </a:r>
          </a:p>
          <a:p>
            <a:pPr marL="514350" indent="-514350">
              <a:buFontTx/>
              <a:buAutoNum type="alphaLcPeriod"/>
            </a:pPr>
            <a:r>
              <a:rPr lang="en-US" sz="2000" dirty="0"/>
              <a:t>Learning is a social activity.</a:t>
            </a:r>
          </a:p>
          <a:p>
            <a:pPr marL="514350" indent="-514350">
              <a:buAutoNum type="alphaLcPeriod"/>
            </a:pPr>
            <a:r>
              <a:rPr lang="en-US" sz="2000" dirty="0" smtClean="0"/>
              <a:t>Relationships are secondary to academics.</a:t>
            </a:r>
          </a:p>
          <a:p>
            <a:pPr marL="514350" indent="-514350">
              <a:buAutoNum type="alphaLcPeriod"/>
            </a:pPr>
            <a:endParaRPr lang="en-US" sz="2000" dirty="0" smtClean="0"/>
          </a:p>
          <a:p>
            <a:r>
              <a:rPr lang="en-US" sz="2000" b="1" dirty="0" smtClean="0"/>
              <a:t>3. ESSENTIAL QUESTIONS – Questions to guide student learning</a:t>
            </a:r>
          </a:p>
          <a:p>
            <a:pPr marL="514350" indent="-514350">
              <a:buAutoNum type="alphaLcPeriod"/>
            </a:pPr>
            <a:r>
              <a:rPr lang="en-US" sz="2000" dirty="0" smtClean="0"/>
              <a:t>How can academics be emphasized over social interactions? How can teachers manage a class?</a:t>
            </a:r>
          </a:p>
          <a:p>
            <a:pPr marL="514350" indent="-514350">
              <a:buAutoNum type="alphaLcPeriod"/>
            </a:pPr>
            <a:r>
              <a:rPr lang="en-US" sz="2000" dirty="0" smtClean="0"/>
              <a:t>How can social interactions be a tool for learning? Why do students need to have friends?</a:t>
            </a:r>
            <a:endParaRPr lang="en-US" sz="2000" dirty="0"/>
          </a:p>
          <a:p>
            <a:pPr marL="514350" indent="-514350">
              <a:buAutoNum type="alphaLcPeriod"/>
            </a:pPr>
            <a:r>
              <a:rPr lang="en-US" sz="2000" dirty="0" smtClean="0"/>
              <a:t>How can we build a class community? Why are names important? How can you remember names?</a:t>
            </a:r>
            <a:endParaRPr lang="en-US" sz="2000" dirty="0"/>
          </a:p>
          <a:p>
            <a:endParaRPr lang="en-US" sz="2800" dirty="0" smtClean="0"/>
          </a:p>
          <a:p>
            <a:endParaRPr lang="en-US" sz="2800" b="1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721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61-5816-4373-A386-0413921F7887}" type="slidenum">
              <a:rPr lang="en-US" smtClean="0"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4909" y="235200"/>
            <a:ext cx="8607040" cy="8710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5959FF"/>
                </a:solidFill>
              </a:rPr>
              <a:t>½ TABLE TEAMS - CHOOSE BEST ANSWER</a:t>
            </a:r>
          </a:p>
          <a:p>
            <a:r>
              <a:rPr lang="en-US" sz="2000" b="1" dirty="0" smtClean="0"/>
              <a:t>CENTRAL FOCUS OF NAME TOSS </a:t>
            </a:r>
            <a:r>
              <a:rPr lang="en-US" sz="2000" dirty="0" smtClean="0"/>
              <a:t>- RELATIONSHIPS</a:t>
            </a:r>
          </a:p>
          <a:p>
            <a:r>
              <a:rPr lang="en-US" sz="2000" b="1" dirty="0" smtClean="0"/>
              <a:t>1. STANDARD – Purpose for Learning</a:t>
            </a:r>
          </a:p>
          <a:p>
            <a:pPr marL="514350" indent="-514350">
              <a:buAutoNum type="alphaLcPeriod"/>
            </a:pPr>
            <a:r>
              <a:rPr lang="en-US" sz="2000" dirty="0" smtClean="0"/>
              <a:t>Learning names is foundation for classroom management.</a:t>
            </a:r>
          </a:p>
          <a:p>
            <a:pPr marL="514350" indent="-514350">
              <a:buAutoNum type="alphaLcPeriod"/>
            </a:pPr>
            <a:r>
              <a:rPr lang="en-US" sz="2000" b="1" dirty="0"/>
              <a:t>Learning names is foundation for communication, and community building</a:t>
            </a:r>
            <a:r>
              <a:rPr lang="en-US" sz="2000" b="1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sz="2000" dirty="0" smtClean="0"/>
              <a:t>Students social interactions are more important than academics.</a:t>
            </a:r>
          </a:p>
          <a:p>
            <a:pPr marL="514350" indent="-514350">
              <a:buAutoNum type="alphaLcPeriod"/>
            </a:pPr>
            <a:endParaRPr lang="en-US" sz="2000" dirty="0"/>
          </a:p>
          <a:p>
            <a:r>
              <a:rPr lang="en-US" sz="2000" b="1" dirty="0" smtClean="0"/>
              <a:t>2. BIG IDEA – Enduring Understanding</a:t>
            </a:r>
          </a:p>
          <a:p>
            <a:pPr marL="514350" indent="-514350">
              <a:buAutoNum type="alphaLcPeriod"/>
            </a:pPr>
            <a:r>
              <a:rPr lang="en-US" sz="2000" b="1" dirty="0" smtClean="0"/>
              <a:t>Learning </a:t>
            </a:r>
            <a:r>
              <a:rPr lang="en-US" sz="2000" b="1" dirty="0"/>
              <a:t>names is foundation for </a:t>
            </a:r>
            <a:r>
              <a:rPr lang="en-US" sz="2000" b="1" dirty="0" smtClean="0"/>
              <a:t>building a class community.</a:t>
            </a:r>
          </a:p>
          <a:p>
            <a:pPr marL="514350" indent="-514350">
              <a:buFontTx/>
              <a:buAutoNum type="alphaLcPeriod"/>
            </a:pPr>
            <a:r>
              <a:rPr lang="en-US" sz="2000" dirty="0"/>
              <a:t>Learning is a social activity.</a:t>
            </a:r>
          </a:p>
          <a:p>
            <a:pPr marL="514350" indent="-514350">
              <a:buAutoNum type="alphaLcPeriod"/>
            </a:pPr>
            <a:r>
              <a:rPr lang="en-US" sz="2000" dirty="0" smtClean="0"/>
              <a:t>Relationships are secondary to academics.</a:t>
            </a:r>
          </a:p>
          <a:p>
            <a:pPr marL="514350" indent="-514350">
              <a:buAutoNum type="alphaLcPeriod"/>
            </a:pPr>
            <a:endParaRPr lang="en-US" sz="2000" dirty="0" smtClean="0"/>
          </a:p>
          <a:p>
            <a:r>
              <a:rPr lang="en-US" sz="2000" b="1" dirty="0" smtClean="0"/>
              <a:t>3. ESSENTIAL QUESTIONS – Questions to guide student learning</a:t>
            </a:r>
          </a:p>
          <a:p>
            <a:pPr marL="514350" indent="-514350">
              <a:buAutoNum type="alphaLcPeriod"/>
            </a:pPr>
            <a:r>
              <a:rPr lang="en-US" sz="2000" dirty="0" smtClean="0"/>
              <a:t>How can academics be emphasized over social interactions? How can teachers manage a class?</a:t>
            </a:r>
          </a:p>
          <a:p>
            <a:pPr marL="514350" indent="-514350">
              <a:buAutoNum type="alphaLcPeriod"/>
            </a:pPr>
            <a:r>
              <a:rPr lang="en-US" sz="2000" dirty="0" smtClean="0"/>
              <a:t>How can social interactions be a tool for learning? Why do students need to have friends?</a:t>
            </a:r>
            <a:endParaRPr lang="en-US" sz="2000" dirty="0"/>
          </a:p>
          <a:p>
            <a:pPr marL="514350" indent="-514350">
              <a:buAutoNum type="alphaLcPeriod"/>
            </a:pPr>
            <a:r>
              <a:rPr lang="en-US" sz="2000" b="1" dirty="0" smtClean="0"/>
              <a:t>How can we build a class community? Why are names important? How can you remember names?</a:t>
            </a:r>
            <a:endParaRPr lang="en-US" sz="2000" b="1" dirty="0"/>
          </a:p>
          <a:p>
            <a:endParaRPr lang="en-US" sz="2800" dirty="0" smtClean="0"/>
          </a:p>
          <a:p>
            <a:endParaRPr lang="en-US" sz="2800" b="1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817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61-5816-4373-A386-0413921F7887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8132" y="360638"/>
            <a:ext cx="89558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959FF"/>
                </a:solidFill>
              </a:rPr>
              <a:t>½ TABLE TEAMS - CHOOSE BEST </a:t>
            </a:r>
            <a:r>
              <a:rPr lang="en-US" sz="2800" b="1" dirty="0" smtClean="0">
                <a:solidFill>
                  <a:srgbClr val="5959FF"/>
                </a:solidFill>
              </a:rPr>
              <a:t>ANSWER</a:t>
            </a:r>
            <a:endParaRPr lang="en-US" sz="2800" b="1" dirty="0" smtClean="0"/>
          </a:p>
          <a:p>
            <a:r>
              <a:rPr lang="en-US" sz="2800" b="1" dirty="0" smtClean="0"/>
              <a:t>NAME TOSS OBJECTIVE </a:t>
            </a:r>
            <a:r>
              <a:rPr lang="en-US" sz="2800" dirty="0" smtClean="0"/>
              <a:t>- Measurable &amp; Observable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Cognitive – After sharing their names (verbally &amp; visually) and playing NAME TOSS, students will be able to recall their peer’s names, get to know each other and start to build a class community.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Affective – After teacher candidates play the NAME TOSS, students will be able to interact positively with 3 other teacher candidates using their names. 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Psychomotor – After verbally and visually see their peer’s names, students will be able to toss the ball to a peer.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61-5816-4373-A386-0413921F7887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8132" y="360638"/>
            <a:ext cx="89558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959FF"/>
                </a:solidFill>
              </a:rPr>
              <a:t>½ TABLE TEAMS - CHOOSE BEST </a:t>
            </a:r>
            <a:r>
              <a:rPr lang="en-US" sz="2800" b="1" dirty="0" smtClean="0">
                <a:solidFill>
                  <a:srgbClr val="5959FF"/>
                </a:solidFill>
              </a:rPr>
              <a:t>ANSWER</a:t>
            </a:r>
            <a:endParaRPr lang="en-US" sz="2800" b="1" dirty="0" smtClean="0"/>
          </a:p>
          <a:p>
            <a:r>
              <a:rPr lang="en-US" sz="2800" b="1" dirty="0" smtClean="0"/>
              <a:t>NAME TOSS OBJECTIVE </a:t>
            </a:r>
            <a:r>
              <a:rPr lang="en-US" sz="2800" dirty="0" smtClean="0"/>
              <a:t>- Measurable &amp; Observable</a:t>
            </a:r>
          </a:p>
          <a:p>
            <a:pPr marL="342900" indent="-342900">
              <a:buAutoNum type="alphaLcPeriod"/>
            </a:pPr>
            <a:r>
              <a:rPr lang="en-US" sz="2800" b="1" dirty="0" smtClean="0"/>
              <a:t>Cognitive – After sharing their names (verbally &amp; visually) and playing NAME TOSS, students will be able to recall their peer’s names, get to know each other and start to build a class community.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Affective – After teacher candidates play the NAME TOSS, students will be able to interact positively with 3 other teacher candidates using their names. 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Psychomotor – After verbally and visually see their peer’s names, students will be able to toss the ball to a peer.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61-5816-4373-A386-0413921F7887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2198" y="313597"/>
            <a:ext cx="86383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959FF"/>
                </a:solidFill>
              </a:rPr>
              <a:t>½ TABLE TEAMS - CHOOSE BEST ANSWER</a:t>
            </a:r>
            <a:endParaRPr lang="en-US" sz="2800" b="1" dirty="0"/>
          </a:p>
          <a:p>
            <a:r>
              <a:rPr lang="en-US" sz="2800" b="1" dirty="0"/>
              <a:t>NAME TOSS </a:t>
            </a:r>
            <a:r>
              <a:rPr lang="en-US" sz="2800" b="1" dirty="0" smtClean="0"/>
              <a:t>ASSESSMENT </a:t>
            </a:r>
            <a:r>
              <a:rPr lang="en-US" sz="2800" dirty="0" smtClean="0"/>
              <a:t>- Measures Objective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Formative – Students will be able to toss a ball to a peer.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Summative – Students will be able to recall their peers’ names and verbally call out their peers’ names when the ball is tossed to them. 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Formative – Students will be able to share their name with 1 peer.</a:t>
            </a:r>
          </a:p>
          <a:p>
            <a:pPr marL="342900" indent="-342900">
              <a:buAutoNum type="alphaLcPeriod"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7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62972"/>
            <a:ext cx="8229600" cy="8734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936424"/>
            <a:ext cx="8229600" cy="51897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</a:pPr>
            <a:r>
              <a:rPr lang="en-US" sz="3200" b="1" i="0" u="none" strike="noStrike" cap="none" baseline="0" dirty="0">
                <a:solidFill>
                  <a:schemeClr val="dk1"/>
                </a:solidFill>
                <a:sym typeface="Arial"/>
              </a:rPr>
              <a:t>Julie Rich, Program </a:t>
            </a:r>
            <a:r>
              <a:rPr lang="en-US" sz="3200" b="1" i="0" u="none" strike="noStrike" cap="none" baseline="0" dirty="0" smtClean="0">
                <a:solidFill>
                  <a:schemeClr val="dk1"/>
                </a:solidFill>
                <a:sym typeface="Arial"/>
              </a:rPr>
              <a:t>Coordinator </a:t>
            </a:r>
            <a:r>
              <a:rPr lang="en-US" i="0" u="none" strike="noStrike" cap="none" baseline="0" dirty="0" smtClean="0">
                <a:solidFill>
                  <a:schemeClr val="dk1"/>
                </a:solidFill>
                <a:sym typeface="Arial"/>
              </a:rPr>
              <a:t>8:35-8:40</a:t>
            </a:r>
            <a:endParaRPr lang="en-US" i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 dirty="0" smtClean="0">
                <a:solidFill>
                  <a:schemeClr val="dk1"/>
                </a:solidFill>
                <a:sym typeface="Arial"/>
              </a:rPr>
              <a:t>FACULTY</a:t>
            </a:r>
            <a:endParaRPr lang="en-US" sz="3200" b="1" i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 dirty="0">
                <a:solidFill>
                  <a:schemeClr val="dk1"/>
                </a:solidFill>
                <a:sym typeface="Arial"/>
              </a:rPr>
              <a:t>Annette </a:t>
            </a:r>
            <a:r>
              <a:rPr lang="en-US" sz="3200" b="1" i="0" u="none" strike="noStrike" cap="none" baseline="0" dirty="0" err="1">
                <a:solidFill>
                  <a:schemeClr val="dk1"/>
                </a:solidFill>
                <a:sym typeface="Arial"/>
              </a:rPr>
              <a:t>Daoud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 dirty="0">
                <a:solidFill>
                  <a:schemeClr val="dk1"/>
                </a:solidFill>
                <a:sym typeface="Arial"/>
              </a:rPr>
              <a:t>Anne René Elsbree </a:t>
            </a:r>
            <a:endParaRPr lang="en-US" sz="3200" b="1" i="0" u="none" strike="noStrike" cap="none" baseline="0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dirty="0" smtClean="0"/>
              <a:t>Teri Gerent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 dirty="0" smtClean="0">
                <a:solidFill>
                  <a:schemeClr val="dk1"/>
                </a:solidFill>
                <a:sym typeface="Arial"/>
              </a:rPr>
              <a:t>Sean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sz="3200" b="1" i="0" u="none" strike="noStrike" cap="none" dirty="0" err="1" smtClean="0">
                <a:solidFill>
                  <a:schemeClr val="dk1"/>
                </a:solidFill>
                <a:sym typeface="Arial"/>
              </a:rPr>
              <a:t>Nank</a:t>
            </a:r>
            <a:endParaRPr lang="en-US" sz="3200" b="1" i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none" strike="noStrike" cap="none" baseline="0" dirty="0">
                <a:solidFill>
                  <a:schemeClr val="dk1"/>
                </a:solidFill>
                <a:sym typeface="Arial"/>
              </a:rPr>
              <a:t>Pat </a:t>
            </a:r>
            <a:r>
              <a:rPr lang="en-US" sz="3200" b="1" i="0" u="none" strike="noStrike" cap="none" baseline="0" dirty="0" smtClean="0">
                <a:solidFill>
                  <a:schemeClr val="dk1"/>
                </a:solidFill>
                <a:sym typeface="Arial"/>
              </a:rPr>
              <a:t>Stall – SOE Director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dirty="0" smtClean="0"/>
              <a:t>Jeff Heil (Friday)                                       </a:t>
            </a:r>
            <a:fld id="{7FFB75FA-821F-0046-B1C1-48E59E92A072}" type="slidenum">
              <a:rPr lang="en-US" sz="3200" smtClean="0"/>
              <a:t>2</a:t>
            </a:fld>
            <a:endParaRPr lang="en-US" sz="3200" dirty="0" smtClean="0"/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</a:pPr>
            <a:endParaRPr lang="en-US" dirty="0" smtClean="0"/>
          </a:p>
        </p:txBody>
      </p:sp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565" y="2241381"/>
            <a:ext cx="2929195" cy="205294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61-5816-4373-A386-0413921F7887}" type="slidenum">
              <a:rPr lang="en-US" smtClean="0"/>
              <a:t>20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2198" y="313597"/>
            <a:ext cx="86383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959FF"/>
                </a:solidFill>
              </a:rPr>
              <a:t>½ TABLE TEAMS - CHOOSE BEST ANSWER</a:t>
            </a:r>
            <a:endParaRPr lang="en-US" sz="2800" b="1" dirty="0"/>
          </a:p>
          <a:p>
            <a:r>
              <a:rPr lang="en-US" sz="2800" b="1" dirty="0"/>
              <a:t>NAME TOSS </a:t>
            </a:r>
            <a:r>
              <a:rPr lang="en-US" sz="2800" b="1" dirty="0" smtClean="0"/>
              <a:t>ASSESSMENT </a:t>
            </a:r>
            <a:r>
              <a:rPr lang="en-US" sz="2800" dirty="0" smtClean="0"/>
              <a:t>- Measures Objective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Formative – Students will be able to toss a ball to a peer.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b="1" dirty="0" smtClean="0"/>
              <a:t>Summative – Students will be able to recall their peers’ names and verbally call out their peers’ names when the ball is tossed to them. 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Formative – Students will be able to share their name with 1 peer.</a:t>
            </a:r>
          </a:p>
          <a:p>
            <a:pPr marL="342900" indent="-342900">
              <a:buAutoNum type="alphaLcPeriod"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61-5816-4373-A386-0413921F7887}" type="slidenum">
              <a:rPr lang="en-US" smtClean="0"/>
              <a:t>21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2198" y="313597"/>
            <a:ext cx="8861802" cy="6432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959FF"/>
                </a:solidFill>
              </a:rPr>
              <a:t>½ TABLE TEAMS - CHOOSE BEST ANSWER</a:t>
            </a:r>
            <a:endParaRPr lang="en-US" sz="2400" b="1" dirty="0"/>
          </a:p>
          <a:p>
            <a:r>
              <a:rPr lang="en-US" sz="2400" b="1" dirty="0"/>
              <a:t>NAME TOSS </a:t>
            </a:r>
            <a:r>
              <a:rPr lang="en-US" sz="2400" b="1" dirty="0" smtClean="0"/>
              <a:t>INSTRUCTIONAL TASKS</a:t>
            </a:r>
            <a:r>
              <a:rPr lang="en-US" sz="2400" dirty="0" smtClean="0"/>
              <a:t> - Teacher Actions 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Name </a:t>
            </a:r>
            <a:r>
              <a:rPr lang="en-US" sz="2800" dirty="0"/>
              <a:t>Toss Game </a:t>
            </a:r>
            <a:r>
              <a:rPr lang="en-US" sz="2800" dirty="0" smtClean="0"/>
              <a:t>Only</a:t>
            </a:r>
          </a:p>
          <a:p>
            <a:pPr marL="514350" indent="-514350">
              <a:buAutoNum type="alphaLcPeriod"/>
            </a:pPr>
            <a:endParaRPr lang="en-US" sz="2800" dirty="0" smtClean="0"/>
          </a:p>
          <a:p>
            <a:pPr marL="514350" indent="-514350">
              <a:buAutoNum type="alphaLcPeriod"/>
            </a:pPr>
            <a:r>
              <a:rPr lang="en-US" sz="2800" dirty="0" smtClean="0"/>
              <a:t>Name </a:t>
            </a:r>
            <a:r>
              <a:rPr lang="en-US" sz="2800" dirty="0"/>
              <a:t>Toss Game </a:t>
            </a:r>
            <a:r>
              <a:rPr lang="en-US" sz="2800" dirty="0" smtClean="0"/>
              <a:t>&amp; Assessment</a:t>
            </a:r>
          </a:p>
          <a:p>
            <a:pPr marL="514350" indent="-514350">
              <a:buAutoNum type="alphaLcPeriod"/>
            </a:pPr>
            <a:endParaRPr lang="en-US" sz="2800" dirty="0" smtClean="0"/>
          </a:p>
          <a:p>
            <a:pPr marL="514350" indent="-514350">
              <a:buAutoNum type="alphaLcPeriod"/>
            </a:pPr>
            <a:r>
              <a:rPr lang="en-US" sz="2800" dirty="0" smtClean="0"/>
              <a:t>1. Anticipatory Set: Challenge to name everyone;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2. Instruction: Make name badge &amp; Mingle;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3. Guided Practice: Name Toss Game;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4. Independent Practice: Remove badge &amp; practice;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5. Beyond (Closure/Transfer): Debrief enduring understanding- names are essential for building relationships/community &amp; how can this activity be adapted for your classes?</a:t>
            </a:r>
          </a:p>
          <a:p>
            <a:pPr marL="342900" indent="-342900">
              <a:buAutoNum type="alphaLcPeriod"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61-5816-4373-A386-0413921F7887}" type="slidenum">
              <a:rPr lang="en-US" smtClean="0"/>
              <a:t>22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2198" y="313597"/>
            <a:ext cx="88618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959FF"/>
                </a:solidFill>
              </a:rPr>
              <a:t>½ TABLE TEAMS - CHOOSE BEST ANSWER</a:t>
            </a:r>
            <a:endParaRPr lang="en-US" sz="2400" b="1" dirty="0"/>
          </a:p>
          <a:p>
            <a:r>
              <a:rPr lang="en-US" sz="2400" b="1" dirty="0"/>
              <a:t>NAME TOSS </a:t>
            </a:r>
            <a:r>
              <a:rPr lang="en-US" sz="2400" b="1" dirty="0" smtClean="0"/>
              <a:t>LEARNING TASKS</a:t>
            </a:r>
            <a:r>
              <a:rPr lang="en-US" sz="2400" dirty="0" smtClean="0"/>
              <a:t> - Student Actions 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Name </a:t>
            </a:r>
            <a:r>
              <a:rPr lang="en-US" sz="2800" dirty="0"/>
              <a:t>Toss Game </a:t>
            </a:r>
            <a:r>
              <a:rPr lang="en-US" sz="2800" dirty="0" smtClean="0"/>
              <a:t>Only</a:t>
            </a:r>
          </a:p>
          <a:p>
            <a:pPr marL="514350" indent="-514350">
              <a:buAutoNum type="alphaLcPeriod"/>
            </a:pPr>
            <a:endParaRPr lang="en-US" sz="2800" dirty="0" smtClean="0"/>
          </a:p>
          <a:p>
            <a:pPr marL="514350" indent="-514350">
              <a:buAutoNum type="alphaLcPeriod"/>
            </a:pPr>
            <a:r>
              <a:rPr lang="en-US" sz="2800" dirty="0" smtClean="0"/>
              <a:t>Name </a:t>
            </a:r>
            <a:r>
              <a:rPr lang="en-US" sz="2800" dirty="0"/>
              <a:t>Toss Game </a:t>
            </a:r>
            <a:r>
              <a:rPr lang="en-US" sz="2800" dirty="0" smtClean="0"/>
              <a:t>&amp; Assessment</a:t>
            </a:r>
          </a:p>
          <a:p>
            <a:pPr marL="514350" indent="-514350">
              <a:buAutoNum type="alphaLcPeriod"/>
            </a:pPr>
            <a:endParaRPr lang="en-US" sz="2800" dirty="0" smtClean="0"/>
          </a:p>
          <a:p>
            <a:pPr marL="514350" indent="-514350">
              <a:buAutoNum type="alphaLcPeriod"/>
            </a:pPr>
            <a:r>
              <a:rPr lang="en-US" sz="2800" dirty="0" smtClean="0"/>
              <a:t>1. Anticipatory Set: Students try to name everyone;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2. Instruction: Make name badge &amp; Mingle;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3. Guided Practice: Students play Name Toss;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4. Independent Practice: Remove badge &amp; practice;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5. Beyond (Closure/Transfer): Listen to debrief &amp;  try to answer how can this activity be adapted for their classes?</a:t>
            </a:r>
          </a:p>
          <a:p>
            <a:pPr marL="342900" indent="-342900">
              <a:buAutoNum type="alphaLcPeriod"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61-5816-4373-A386-0413921F7887}" type="slidenum">
              <a:rPr lang="en-US" smtClean="0"/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2198" y="313597"/>
            <a:ext cx="8861802" cy="5940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959FF"/>
                </a:solidFill>
              </a:rPr>
              <a:t>½ TABLE TEAMS - CHOOSE BEST ANSWER</a:t>
            </a:r>
            <a:endParaRPr lang="en-US" sz="2400" b="1" dirty="0"/>
          </a:p>
          <a:p>
            <a:r>
              <a:rPr lang="en-US" sz="2400" b="1" dirty="0"/>
              <a:t>NAME TOSS </a:t>
            </a:r>
            <a:r>
              <a:rPr lang="en-US" sz="2400" b="1" dirty="0" smtClean="0"/>
              <a:t>INSTRUCTIONAL TASKS</a:t>
            </a:r>
            <a:r>
              <a:rPr lang="en-US" sz="2400" dirty="0" smtClean="0"/>
              <a:t> - Teacher Actions 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Name </a:t>
            </a:r>
            <a:r>
              <a:rPr lang="en-US" sz="2800" dirty="0"/>
              <a:t>Toss Game </a:t>
            </a:r>
            <a:r>
              <a:rPr lang="en-US" sz="2800" dirty="0" smtClean="0"/>
              <a:t>Only</a:t>
            </a:r>
          </a:p>
          <a:p>
            <a:pPr marL="514350" indent="-514350">
              <a:buAutoNum type="alphaLcPeriod"/>
            </a:pPr>
            <a:endParaRPr lang="en-US" sz="2800" dirty="0" smtClean="0"/>
          </a:p>
          <a:p>
            <a:pPr marL="514350" indent="-514350">
              <a:buAutoNum type="alphaLcPeriod"/>
            </a:pPr>
            <a:r>
              <a:rPr lang="en-US" sz="2800" dirty="0" smtClean="0"/>
              <a:t>Name </a:t>
            </a:r>
            <a:r>
              <a:rPr lang="en-US" sz="2800" dirty="0"/>
              <a:t>Toss Game </a:t>
            </a:r>
            <a:r>
              <a:rPr lang="en-US" sz="2800" dirty="0" smtClean="0"/>
              <a:t>&amp; Assessment</a:t>
            </a:r>
          </a:p>
          <a:p>
            <a:pPr marL="514350" indent="-514350">
              <a:buAutoNum type="alphaLcPeriod"/>
            </a:pPr>
            <a:endParaRPr lang="en-US" sz="2800" dirty="0" smtClean="0"/>
          </a:p>
          <a:p>
            <a:pPr marL="514350" indent="-514350">
              <a:buAutoNum type="alphaLcPeriod"/>
            </a:pPr>
            <a:r>
              <a:rPr lang="en-US" sz="2400" b="1" dirty="0" smtClean="0"/>
              <a:t>1. Anticipatory Set: Challenge to name everyone;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2. Instruction: Make name badge &amp; Mingle;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3. Guided Practice: Name Toss Game;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4. Independent Practice: Remove badge &amp; practice;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5. Beyond (Closure/Transfer): Debrief enduring understanding- names are essential for building relationships/community &amp; how can this activity be adapted for your classes?</a:t>
            </a:r>
          </a:p>
          <a:p>
            <a:pPr marL="342900" indent="-342900">
              <a:buAutoNum type="alphaLcPeriod"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5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8909"/>
            <a:ext cx="8229600" cy="1223818"/>
          </a:xfrm>
        </p:spPr>
        <p:txBody>
          <a:bodyPr/>
          <a:lstStyle/>
          <a:p>
            <a:r>
              <a:rPr lang="en-US" b="1" dirty="0" smtClean="0"/>
              <a:t>Get to Know You Survey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2727"/>
            <a:ext cx="8229600" cy="4163434"/>
          </a:xfrm>
        </p:spPr>
        <p:txBody>
          <a:bodyPr/>
          <a:lstStyle/>
          <a:p>
            <a:r>
              <a:rPr lang="en-US" sz="2000" u="sng">
                <a:hlinkClick r:id="rId2"/>
              </a:rPr>
              <a:t>https://docs.google.com/forms/d/e/1FAIpQLScAdREIWriWpEqxrHT2YazQDVUf88WhIO1Vh8ARCJSbvmWmkw/viewform?c=0&amp;w=1</a:t>
            </a:r>
            <a:endParaRPr lang="en-US" sz="2000"/>
          </a:p>
          <a:p>
            <a:pPr marL="120650" indent="0">
              <a:buNone/>
            </a:pPr>
            <a:endParaRPr lang="en-US" sz="2000" dirty="0"/>
          </a:p>
          <a:p>
            <a:pPr marL="1206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9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62972"/>
            <a:ext cx="8229600" cy="8734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Supervisor</a:t>
            </a:r>
            <a:r>
              <a:rPr lang="en-US" sz="4400" b="1" i="0" u="none" strike="noStrike" cap="small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small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  <a:endParaRPr lang="en-US" sz="4400" b="1" i="0" u="none" strike="noStrike" cap="small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936424"/>
            <a:ext cx="8229600" cy="51897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59375"/>
            </a:pPr>
            <a:endParaRPr lang="en-US" b="1" dirty="0" smtClean="0"/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</a:pPr>
            <a:endParaRPr lang="en-US" dirty="0" smtClean="0"/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</a:pPr>
            <a:endParaRPr lang="en-US" b="1" dirty="0" smtClean="0"/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</a:pPr>
            <a:r>
              <a:rPr lang="en-US" sz="2800" b="1" dirty="0" smtClean="0"/>
              <a:t>University Supervisors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2800" dirty="0" smtClean="0"/>
              <a:t>Tricia </a:t>
            </a:r>
            <a:r>
              <a:rPr lang="en-US" sz="2800" dirty="0" err="1" smtClean="0"/>
              <a:t>Buza</a:t>
            </a:r>
            <a:endParaRPr lang="en-US" sz="2800" dirty="0" smtClean="0"/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2800" dirty="0" smtClean="0"/>
              <a:t>Sherry Freeborn</a:t>
            </a:r>
            <a:endParaRPr lang="en-US" sz="2800" b="0" i="0" u="none" strike="noStrike" cap="none" baseline="0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2800" dirty="0" smtClean="0"/>
              <a:t>Randi Gibson</a:t>
            </a:r>
          </a:p>
          <a:p>
            <a:pPr lvl="0">
              <a:buSzPct val="59375"/>
              <a:buFont typeface="Arial"/>
              <a:buChar char="●"/>
            </a:pPr>
            <a:r>
              <a:rPr lang="en-US" sz="2800" dirty="0"/>
              <a:t>Bonnie </a:t>
            </a:r>
            <a:r>
              <a:rPr lang="en-US" sz="2800" dirty="0" smtClean="0"/>
              <a:t>Mendenhall</a:t>
            </a:r>
          </a:p>
          <a:p>
            <a:pPr lvl="0">
              <a:buSzPct val="59375"/>
              <a:buFont typeface="Arial"/>
              <a:buChar char="●"/>
            </a:pPr>
            <a:r>
              <a:rPr lang="en-US" sz="2800" dirty="0" smtClean="0"/>
              <a:t>Rania </a:t>
            </a:r>
            <a:r>
              <a:rPr lang="en-US" sz="2800" dirty="0" err="1" smtClean="0"/>
              <a:t>Saeb</a:t>
            </a:r>
            <a:endParaRPr lang="en-US" sz="2800" dirty="0" smtClean="0"/>
          </a:p>
          <a:p>
            <a:pPr lvl="0">
              <a:buSzPct val="59375"/>
              <a:buFont typeface="Arial"/>
              <a:buChar char="●"/>
            </a:pPr>
            <a:r>
              <a:rPr lang="en-US" sz="2800" dirty="0"/>
              <a:t>Barbara </a:t>
            </a:r>
            <a:r>
              <a:rPr lang="en-US" sz="2800" dirty="0" smtClean="0"/>
              <a:t>Stoll</a:t>
            </a:r>
          </a:p>
          <a:p>
            <a:pPr lvl="0">
              <a:buSzPct val="59375"/>
              <a:buFont typeface="Arial"/>
              <a:buChar char="●"/>
            </a:pPr>
            <a:endParaRPr lang="en-US" sz="2800" dirty="0"/>
          </a:p>
          <a:p>
            <a:pPr lvl="0">
              <a:buSzPct val="59375"/>
            </a:pPr>
            <a:r>
              <a:rPr lang="en-US" sz="2800" dirty="0" smtClean="0"/>
              <a:t>http</a:t>
            </a:r>
            <a:r>
              <a:rPr lang="en-US" sz="2800" dirty="0"/>
              <a:t>://</a:t>
            </a:r>
            <a:r>
              <a:rPr lang="en-US" sz="2800" dirty="0" err="1"/>
              <a:t>csusmsinglesubjectprogram.weebly.com</a:t>
            </a:r>
            <a:r>
              <a:rPr lang="en-US" sz="2800" dirty="0"/>
              <a:t>/</a:t>
            </a:r>
          </a:p>
        </p:txBody>
      </p:sp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239" y="1172632"/>
            <a:ext cx="3797300" cy="266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27593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155223"/>
            <a:ext cx="8229600" cy="1792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small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Discussion and </a:t>
            </a:r>
            <a:r>
              <a:rPr lang="en-US" sz="3200" b="1" i="0" u="none" strike="noStrike" cap="small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</a:t>
            </a:r>
            <a:r>
              <a:rPr lang="en-US" sz="3200" b="1" i="0" u="none" strike="noStrike" cap="small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Guide for </a:t>
            </a:r>
            <a:br>
              <a:rPr lang="en-US" sz="3200" b="1" i="0" u="none" strike="noStrike" cap="small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 strike="noStrike" cap="small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Single Subject </a:t>
            </a:r>
            <a:r>
              <a:rPr lang="en-US" sz="3200" b="1" i="0" u="none" strike="noStrike" cap="small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Clinical Practice Handbook</a:t>
            </a:r>
            <a:endParaRPr lang="en-US" sz="3200" b="1" i="0" u="none" strike="noStrike" cap="small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152400" y="1806222"/>
            <a:ext cx="8991600" cy="52803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sym typeface="Arial"/>
              </a:rPr>
              <a:t>Use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sym typeface="Arial"/>
              </a:rPr>
              <a:t>the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sym typeface="Arial"/>
              </a:rPr>
              <a:t>CP </a:t>
            </a:r>
            <a:r>
              <a:rPr lang="en-US" sz="2800" b="1" i="0" u="none" strike="noStrike" cap="none" baseline="0" dirty="0" smtClean="0">
                <a:solidFill>
                  <a:schemeClr val="dk1"/>
                </a:solidFill>
                <a:sym typeface="Arial"/>
              </a:rPr>
              <a:t>Handbook 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sym typeface="Arial"/>
              </a:rPr>
              <a:t>Study Guide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sym typeface="Arial"/>
              </a:rPr>
              <a:t> for reviewing the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sym typeface="Arial"/>
              </a:rPr>
              <a:t>Clinical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sym typeface="Arial"/>
              </a:rPr>
              <a:t> Practice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sym typeface="Arial"/>
              </a:rPr>
              <a:t>Handbook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sz="2800" b="1" u="sng" dirty="0">
                <a:hlinkClick r:id="rId3"/>
              </a:rPr>
              <a:t>http://www.csusm.edu/education/ClinicalPractice/</a:t>
            </a:r>
            <a:r>
              <a:rPr lang="en-US" sz="2800" b="1" u="sng" dirty="0" smtClean="0">
                <a:hlinkClick r:id="rId3"/>
              </a:rPr>
              <a:t>HandbookSS.html</a:t>
            </a:r>
            <a:endParaRPr lang="en-US" sz="2800" b="1" u="sng" dirty="0" smtClean="0"/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3200" dirty="0"/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sym typeface="Arial"/>
              </a:rPr>
              <a:t>Answer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sym typeface="Arial"/>
              </a:rPr>
              <a:t>the questions as a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sym typeface="Arial"/>
              </a:rPr>
              <a:t>group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2800" dirty="0" smtClean="0"/>
              <a:t>Ticket out the door –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</a:pPr>
            <a:r>
              <a:rPr lang="en-US" sz="2800" dirty="0" smtClean="0"/>
              <a:t>answers to the guide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2800" b="0" i="0" u="none" strike="noStrike" cap="none" baseline="0" dirty="0" smtClean="0">
                <a:solidFill>
                  <a:srgbClr val="FF0000"/>
                </a:solidFill>
                <a:sym typeface="Arial"/>
              </a:rPr>
              <a:t>Return</a:t>
            </a:r>
            <a:r>
              <a:rPr lang="en-US" sz="2800" b="0" i="0" u="none" strike="noStrike" cap="none" dirty="0" smtClean="0">
                <a:solidFill>
                  <a:srgbClr val="FF0000"/>
                </a:solidFill>
                <a:sym typeface="Arial"/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Friday</a:t>
            </a:r>
            <a:r>
              <a:rPr lang="en-US" sz="2800" b="0" i="0" u="none" strike="noStrike" cap="none" dirty="0" smtClean="0">
                <a:solidFill>
                  <a:srgbClr val="FF0000"/>
                </a:solidFill>
                <a:sym typeface="Arial"/>
              </a:rPr>
              <a:t> prior to </a:t>
            </a:r>
            <a:r>
              <a:rPr lang="en-US" sz="2800" dirty="0">
                <a:solidFill>
                  <a:srgbClr val="FF0000"/>
                </a:solidFill>
              </a:rPr>
              <a:t>8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r>
              <a:rPr lang="en-US" sz="2800" dirty="0">
                <a:solidFill>
                  <a:srgbClr val="FF0000"/>
                </a:solidFill>
              </a:rPr>
              <a:t>3</a:t>
            </a:r>
            <a:r>
              <a:rPr lang="en-US" sz="2800" dirty="0" smtClean="0">
                <a:solidFill>
                  <a:srgbClr val="FF0000"/>
                </a:solidFill>
              </a:rPr>
              <a:t>0</a:t>
            </a:r>
            <a:r>
              <a:rPr lang="en-US" sz="2800" b="0" i="0" u="none" strike="noStrike" cap="none" dirty="0" smtClean="0">
                <a:solidFill>
                  <a:srgbClr val="FF0000"/>
                </a:solidFill>
                <a:sym typeface="Arial"/>
              </a:rPr>
              <a:t> am,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</a:pPr>
            <a:r>
              <a:rPr lang="en-US" sz="2800" b="1" baseline="0" dirty="0" smtClean="0">
                <a:solidFill>
                  <a:srgbClr val="FF0000"/>
                </a:solidFill>
              </a:rPr>
              <a:t>BE</a:t>
            </a:r>
            <a:r>
              <a:rPr lang="en-US" sz="2800" b="1" dirty="0" smtClean="0">
                <a:solidFill>
                  <a:srgbClr val="FF0000"/>
                </a:solidFill>
              </a:rPr>
              <a:t> EARLY</a:t>
            </a:r>
            <a:r>
              <a:rPr lang="en-US" sz="2800" dirty="0" smtClean="0">
                <a:solidFill>
                  <a:srgbClr val="FF0000"/>
                </a:solidFill>
              </a:rPr>
              <a:t>, Never be late.</a:t>
            </a:r>
            <a:endParaRPr lang="en-US" sz="2800" b="0" i="0" u="none" strike="noStrike" cap="none" baseline="0" dirty="0" smtClean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36" y="4184586"/>
            <a:ext cx="2624090" cy="1599817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Name </a:t>
            </a:r>
            <a:r>
              <a:rPr lang="en-US" sz="4400" b="1" i="0" u="none" strike="noStrike" cap="small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Game</a:t>
            </a:r>
            <a:endParaRPr lang="en-US" sz="4400" b="1" i="0" u="none" strike="noStrike" cap="small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255890"/>
            <a:ext cx="8458200" cy="4870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 and Form 2 Large </a:t>
            </a:r>
            <a:r>
              <a:rPr lang="en-US" sz="32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Circles Outside</a:t>
            </a:r>
            <a:endParaRPr lang="en-US" sz="32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sym typeface="Arial"/>
              </a:rPr>
              <a:t>Cohort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sym typeface="Arial"/>
              </a:rPr>
              <a:t>1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sym typeface="Arial"/>
              </a:rPr>
              <a:t>(Section 01) meet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sym typeface="Arial"/>
              </a:rPr>
              <a:t>with Teri &amp; Anne René</a:t>
            </a:r>
            <a:endParaRPr lang="en-US" sz="3200" b="1" i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endParaRPr lang="en-US" sz="32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endParaRPr lang="en-US" sz="3200" dirty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endParaRPr lang="en-US" sz="32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endParaRPr lang="en-US" sz="2400" b="0" i="0" u="none" strike="noStrike" cap="none" baseline="0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endParaRPr lang="en-US" sz="2400" b="0" i="0" u="none" strike="noStrike" cap="none" baseline="0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endParaRPr lang="en-US" sz="2400" b="0" i="0" u="none" strike="noStrike" cap="none" baseline="0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2400" b="1" i="0" u="none" strike="noStrike" cap="none" baseline="0" dirty="0" smtClean="0">
                <a:solidFill>
                  <a:schemeClr val="dk1"/>
                </a:solidFill>
                <a:sym typeface="Arial"/>
              </a:rPr>
              <a:t>Cohort 2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sym typeface="Arial"/>
              </a:rPr>
              <a:t>(Section 02) meet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sym typeface="Arial"/>
              </a:rPr>
              <a:t>with </a:t>
            </a:r>
            <a:r>
              <a:rPr lang="en-US" sz="2400" b="1" dirty="0" smtClean="0"/>
              <a:t>Annette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sym typeface="Arial"/>
              </a:rPr>
              <a:t>&amp;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sym typeface="Arial"/>
              </a:rPr>
              <a:t>Sean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</a:pPr>
            <a:r>
              <a:rPr lang="en-US" dirty="0" smtClean="0"/>
              <a:t>8:45-9:15</a:t>
            </a:r>
            <a:r>
              <a:rPr lang="en-US" i="0" u="none" strike="noStrike" cap="none" dirty="0" smtClean="0">
                <a:solidFill>
                  <a:schemeClr val="dk1"/>
                </a:solidFill>
                <a:sym typeface="Arial"/>
              </a:rPr>
              <a:t>                                                                                       </a:t>
            </a:r>
            <a:fld id="{6B009A01-C91E-DF41-8340-ECA9D3AECC46}" type="slidenum">
              <a:rPr lang="en-US" sz="2400" smtClean="0"/>
              <a:pPr marL="0" marR="0" lvl="0" indent="0" algn="l" rtl="0">
                <a:spcBef>
                  <a:spcPts val="640"/>
                </a:spcBef>
                <a:spcAft>
                  <a:spcPts val="0"/>
                </a:spcAft>
                <a:buClr>
                  <a:schemeClr val="dk1"/>
                </a:buClr>
                <a:buSzPct val="59375"/>
              </a:pPr>
              <a:t>3</a:t>
            </a:fld>
            <a:endParaRPr lang="en-US" sz="2400" b="0" i="0" u="none" strike="noStrike" cap="none" baseline="0" dirty="0">
              <a:solidFill>
                <a:schemeClr val="dk1"/>
              </a:solidFill>
              <a:sym typeface="Arial"/>
            </a:endParaRPr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906" y="2747433"/>
            <a:ext cx="3289300" cy="2463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 dirty="0">
                <a:solidFill>
                  <a:srgbClr val="0000E5"/>
                </a:solidFill>
                <a:latin typeface="Arial"/>
                <a:ea typeface="Arial"/>
                <a:cs typeface="Arial"/>
                <a:sym typeface="Arial"/>
              </a:rPr>
              <a:t>Program </a:t>
            </a:r>
            <a:r>
              <a:rPr lang="en-US" sz="4400" b="1" i="0" u="none" strike="noStrike" cap="small" baseline="0" dirty="0" smtClean="0">
                <a:solidFill>
                  <a:srgbClr val="0000E5"/>
                </a:solidFill>
                <a:latin typeface="Arial"/>
                <a:ea typeface="Arial"/>
                <a:cs typeface="Arial"/>
                <a:sym typeface="Arial"/>
              </a:rPr>
              <a:t>Overview - Julie</a:t>
            </a:r>
            <a:endParaRPr lang="en-US" sz="4400" b="1" i="0" u="none" strike="noStrike" cap="small" baseline="0" dirty="0">
              <a:solidFill>
                <a:srgbClr val="0000E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72455" y="1417636"/>
            <a:ext cx="8971546" cy="5287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AutoNum type="arabicPeriod"/>
            </a:pPr>
            <a:r>
              <a:rPr lang="en-US" sz="3200" b="1" i="0" u="none" strike="noStrike" cap="none" baseline="0" dirty="0" smtClean="0">
                <a:solidFill>
                  <a:schemeClr val="dk1"/>
                </a:solidFill>
                <a:sym typeface="Arial"/>
              </a:rPr>
              <a:t>Program Philosophy </a:t>
            </a:r>
            <a:r>
              <a:rPr lang="en-US" sz="3200" i="0" u="none" strike="noStrike" cap="none" baseline="0" dirty="0" smtClean="0">
                <a:solidFill>
                  <a:schemeClr val="dk1"/>
                </a:solidFill>
                <a:sym typeface="Arial"/>
              </a:rPr>
              <a:t>– Social Justice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AutoNum type="arabicPeriod"/>
            </a:pPr>
            <a:endParaRPr lang="en-US" sz="3200" i="0" u="none" strike="noStrike" cap="none" baseline="0" dirty="0" smtClean="0">
              <a:solidFill>
                <a:schemeClr val="dk1"/>
              </a:solidFill>
              <a:sym typeface="Arial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AutoNum type="arabicPeriod"/>
            </a:pPr>
            <a:r>
              <a:rPr lang="en-US" sz="3200" b="1" dirty="0" smtClean="0"/>
              <a:t>History </a:t>
            </a:r>
            <a:r>
              <a:rPr lang="en-US" sz="3200" dirty="0" smtClean="0"/>
              <a:t>– Based on Best Practices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AutoNum type="arabicPeriod"/>
            </a:pPr>
            <a:endParaRPr lang="en-US" sz="3200" dirty="0" smtClean="0"/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AutoNum type="arabicPeriod"/>
            </a:pPr>
            <a:r>
              <a:rPr lang="en-US" sz="3200" b="1" dirty="0" smtClean="0"/>
              <a:t>Structure Rationale </a:t>
            </a:r>
            <a:r>
              <a:rPr lang="en-US" sz="3200" dirty="0" smtClean="0"/>
              <a:t>- Clinical Practice is Center of Program </a:t>
            </a:r>
          </a:p>
          <a:p>
            <a: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</a:pPr>
            <a:endParaRPr lang="en-US" sz="2200" b="1" i="0" u="none" strike="noStrike" cap="none" baseline="0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endParaRPr lang="en-US" sz="3200" dirty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</a:pP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9:15-9:25                                                                                       </a:t>
            </a:r>
            <a:fld id="{D8FF3948-CA6B-CD44-A57D-71616E447A4A}" type="slidenum">
              <a:rPr lang="en-US" sz="3200" b="0" i="0" u="none" strike="noStrike" cap="none" baseline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 descr="Teacher_Collaboration-450x3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408" y="4375813"/>
            <a:ext cx="2285395" cy="169119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 i="0" u="none" strike="noStrike" cap="small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Program </a:t>
            </a:r>
            <a:r>
              <a:rPr lang="en-US" sz="3600" b="1" i="0" u="none" strike="noStrike" cap="small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schedule structure</a:t>
            </a:r>
            <a:endParaRPr lang="en-US" sz="3600" b="1" i="0" u="none" strike="noStrike" cap="small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4582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Coursework</a:t>
            </a:r>
            <a:r>
              <a:rPr lang="en-US" sz="3200" b="0" i="0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3200" dirty="0"/>
              <a:t>8</a:t>
            </a:r>
            <a:r>
              <a:rPr lang="en-US" sz="3200" dirty="0" smtClean="0"/>
              <a:t>:30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a.m. </a:t>
            </a:r>
            <a:r>
              <a:rPr lang="en-US" sz="3200" dirty="0" smtClean="0"/>
              <a:t>-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5:15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p.m.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strike="noStrike" cap="none" baseline="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Methods Courses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Tues or 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Thur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Sat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Bilingual Authorization </a:t>
            </a:r>
            <a:r>
              <a:rPr lang="en-US" sz="3200" dirty="0" smtClean="0"/>
              <a:t>Wed 5:30-8:15pm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Clinical Practice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Tuesday – Friday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following the teachers’ contract times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(7:30 am – 3:30 pm  approximately)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&amp; Mondays prior to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coursework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first day is the Pre-Service Day for teachers at your school site </a:t>
            </a:r>
            <a:r>
              <a:rPr lang="en-US" sz="3200" b="0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3200" b="0" i="1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46453" y="5456607"/>
            <a:ext cx="46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ED3319E-6757-3542-93AB-E25BFCC0C754}" type="slidenum">
              <a:rPr lang="en-US" sz="2400" smtClean="0"/>
              <a:t>5</a:t>
            </a:fld>
            <a:endParaRPr lang="en-US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4920240" cy="15285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 dirty="0">
                <a:solidFill>
                  <a:srgbClr val="0000E5"/>
                </a:solidFill>
                <a:latin typeface="Arial"/>
                <a:ea typeface="Arial"/>
                <a:cs typeface="Arial"/>
                <a:sym typeface="Arial"/>
              </a:rPr>
              <a:t>Program </a:t>
            </a:r>
            <a:r>
              <a:rPr lang="en-US" sz="4400" b="1" i="0" u="none" strike="noStrike" cap="small" baseline="0" dirty="0" smtClean="0">
                <a:solidFill>
                  <a:srgbClr val="0000E5"/>
                </a:solidFill>
                <a:latin typeface="Arial"/>
                <a:ea typeface="Arial"/>
                <a:cs typeface="Arial"/>
                <a:sym typeface="Arial"/>
              </a:rPr>
              <a:t>Models</a:t>
            </a:r>
            <a:r>
              <a:rPr lang="en-US" sz="4400" b="1" i="0" u="none" strike="noStrike" cap="small" dirty="0" smtClean="0">
                <a:solidFill>
                  <a:srgbClr val="0000E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4400" b="1" i="0" u="none" strike="noStrike" cap="small" dirty="0" smtClean="0">
                <a:solidFill>
                  <a:srgbClr val="0000E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i="0" u="none" strike="noStrike" cap="small" dirty="0" smtClean="0">
                <a:solidFill>
                  <a:srgbClr val="0000E5"/>
                </a:solidFill>
                <a:latin typeface="Arial"/>
                <a:ea typeface="Arial"/>
                <a:cs typeface="Arial"/>
                <a:sym typeface="Arial"/>
              </a:rPr>
              <a:t>Best Practices</a:t>
            </a:r>
            <a:endParaRPr lang="en-US" sz="4400" b="1" i="0" u="none" strike="noStrike" cap="small" baseline="0" dirty="0">
              <a:solidFill>
                <a:srgbClr val="0000E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29231" y="2885103"/>
            <a:ext cx="8814769" cy="3804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AutoNum type="arabicPeriod"/>
            </a:pPr>
            <a:r>
              <a:rPr lang="en-US" sz="4000" b="1" i="0" u="none" strike="noStrike" cap="none" baseline="0" dirty="0" smtClean="0">
                <a:solidFill>
                  <a:schemeClr val="dk1"/>
                </a:solidFill>
                <a:sym typeface="Arial"/>
              </a:rPr>
              <a:t>Why </a:t>
            </a:r>
            <a:r>
              <a:rPr lang="en-US" sz="4000" b="1" i="0" u="none" strike="noStrike" cap="none" baseline="0" dirty="0">
                <a:solidFill>
                  <a:schemeClr val="dk1"/>
                </a:solidFill>
                <a:sym typeface="Arial"/>
              </a:rPr>
              <a:t>play the Name Game</a:t>
            </a:r>
            <a:r>
              <a:rPr lang="en-US" sz="4000" b="1" i="0" u="none" strike="noStrike" cap="none" baseline="0" dirty="0" smtClean="0">
                <a:solidFill>
                  <a:schemeClr val="dk1"/>
                </a:solidFill>
                <a:sym typeface="Arial"/>
              </a:rPr>
              <a:t>? </a:t>
            </a:r>
          </a:p>
          <a:p>
            <a:pPr marL="742950" marR="0" lvl="0" indent="-7429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AutoNum type="arabicPeriod"/>
            </a:pPr>
            <a:r>
              <a:rPr lang="en-US" sz="4000" b="1" dirty="0" smtClean="0"/>
              <a:t>Single </a:t>
            </a:r>
            <a:r>
              <a:rPr lang="en-US" sz="4000" b="1" dirty="0"/>
              <a:t>Subject </a:t>
            </a:r>
            <a:r>
              <a:rPr lang="en-US" sz="4000" b="1" dirty="0" smtClean="0"/>
              <a:t>Website</a:t>
            </a:r>
          </a:p>
          <a:p>
            <a:pPr lvl="0">
              <a:spcBef>
                <a:spcPts val="640"/>
              </a:spcBef>
              <a:buSzPct val="59375"/>
            </a:pPr>
            <a:r>
              <a:rPr lang="en-US" sz="2800" b="1" dirty="0" smtClean="0">
                <a:hlinkClick r:id="rId3"/>
              </a:rPr>
              <a:t>http</a:t>
            </a:r>
            <a:r>
              <a:rPr lang="en-US" sz="2800" b="1" dirty="0">
                <a:hlinkClick r:id="rId3"/>
              </a:rPr>
              <a:t>://csusmsinglesubjectprogram.weebly.com</a:t>
            </a:r>
            <a:r>
              <a:rPr lang="en-US" sz="2800" b="1" dirty="0" smtClean="0">
                <a:hlinkClick r:id="rId3"/>
              </a:rPr>
              <a:t>/</a:t>
            </a:r>
            <a:r>
              <a:rPr lang="en-US" sz="2800" b="1" dirty="0" smtClean="0"/>
              <a:t>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</a:pPr>
            <a:endParaRPr lang="en-US" sz="3200" dirty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</a:pP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9:30-9:40 – Anne René                              			</a:t>
            </a:r>
            <a:fld id="{D8FF3948-CA6B-CD44-A57D-71616E447A4A}" type="slidenum">
              <a:rPr lang="en-US" sz="3200" b="0" i="0" u="none" strike="noStrike" cap="none" baseline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 descr="LearningPyrami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960" y="192087"/>
            <a:ext cx="33147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81262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 dirty="0" smtClean="0">
                <a:solidFill>
                  <a:srgbClr val="0000E5"/>
                </a:solidFill>
                <a:latin typeface="Arial"/>
                <a:ea typeface="Arial"/>
                <a:cs typeface="Arial"/>
                <a:sym typeface="Arial"/>
              </a:rPr>
              <a:t>TPE &amp; edTPA</a:t>
            </a:r>
            <a:endParaRPr lang="en-US" sz="4400" b="1" i="0" u="none" strike="noStrike" cap="small" baseline="0" dirty="0">
              <a:solidFill>
                <a:srgbClr val="0000E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29231" y="1417636"/>
            <a:ext cx="8814769" cy="5287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AutoNum type="arabicPeriod"/>
            </a:pPr>
            <a:r>
              <a:rPr lang="en-US" sz="2800" b="1" i="0" u="none" strike="noStrike" cap="none" baseline="0" dirty="0" smtClean="0">
                <a:solidFill>
                  <a:schemeClr val="dk1"/>
                </a:solidFill>
                <a:sym typeface="Arial"/>
              </a:rPr>
              <a:t>TPE – Teacher Performance Expectations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AutoNum type="arabicPeriod"/>
            </a:pPr>
            <a:endParaRPr lang="en-US" sz="2800" b="1" dirty="0"/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AutoNum type="arabicPeriod"/>
            </a:pPr>
            <a:r>
              <a:rPr lang="en-US" sz="2800" b="1" i="0" u="none" strike="noStrike" cap="none" baseline="0" dirty="0" smtClean="0">
                <a:solidFill>
                  <a:schemeClr val="dk1"/>
                </a:solidFill>
                <a:sym typeface="Arial"/>
              </a:rPr>
              <a:t>edTPA – Teacher Performance Assessment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endParaRPr lang="en-US" sz="3200" dirty="0" smtClean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endParaRPr lang="en-US" sz="3200" dirty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endParaRPr lang="en-US" sz="3200" dirty="0" smtClean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endParaRPr lang="en-US" sz="3200" dirty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</a:pP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9:40-9:45 - Annette    </a:t>
            </a:r>
            <a:r>
              <a:rPr lang="en-US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				 </a:t>
            </a:r>
            <a:fld id="{D8FF3948-CA6B-CD44-A57D-71616E447A4A}" type="slidenum">
              <a:rPr lang="en-US" sz="3200" b="0" i="0" u="none" strike="noStrike" cap="none" baseline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87974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Professionalism</a:t>
            </a:r>
            <a:endParaRPr lang="en-US" sz="4400" b="1" i="0" u="none" strike="noStrike" cap="small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your School Team Colleagues, brainstorm a list of what you consider to be key factors of professionalism in the education profession.</a:t>
            </a:r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110" y="3992560"/>
            <a:ext cx="5221111" cy="23856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95611" y="5691807"/>
            <a:ext cx="645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7068CA0-CE7F-9B48-A597-78FAFE31DE8B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3883" y="6303323"/>
            <a:ext cx="2021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9:45-9:50 am - Annette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524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1" i="0" u="none" strike="noStrike" cap="small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Professionalism </a:t>
            </a:r>
            <a:br>
              <a:rPr lang="en-US" sz="4000" b="1" i="0" u="none" strike="noStrike" cap="small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0" u="none" strike="noStrike" cap="small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Are the following items </a:t>
            </a:r>
            <a:r>
              <a:rPr lang="en-US" sz="2800" b="1" i="0" u="none" strike="noStrike" cap="small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on </a:t>
            </a:r>
            <a:r>
              <a:rPr lang="en-US" sz="2800" b="1" i="0" u="none" strike="noStrike" cap="small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your list?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229600" cy="52834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1">
              <a:spcBef>
                <a:spcPts val="640"/>
              </a:spcBef>
              <a:buSzPct val="59375"/>
              <a:buFont typeface="Arial"/>
              <a:buChar char="●"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sym typeface="Arial"/>
              </a:rPr>
              <a:t>Communication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sym typeface="Arial"/>
              </a:rPr>
              <a:t>(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sym typeface="Arial"/>
              </a:rPr>
              <a:t>spoken, written, email, texts…)</a:t>
            </a:r>
          </a:p>
          <a:p>
            <a:pPr lvl="1">
              <a:spcBef>
                <a:spcPts val="640"/>
              </a:spcBef>
              <a:buSzPct val="59375"/>
              <a:buFont typeface="Arial"/>
              <a:buChar char="●"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sym typeface="Arial"/>
              </a:rPr>
              <a:t>Dress</a:t>
            </a:r>
          </a:p>
          <a:p>
            <a:pPr lvl="1">
              <a:spcBef>
                <a:spcPts val="640"/>
              </a:spcBef>
              <a:buSzPct val="59375"/>
              <a:buFont typeface="Arial"/>
              <a:buChar char="●"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sym typeface="Arial"/>
              </a:rPr>
              <a:t>Responsibility</a:t>
            </a:r>
          </a:p>
          <a:p>
            <a:pPr lvl="1">
              <a:spcBef>
                <a:spcPts val="640"/>
              </a:spcBef>
              <a:buSzPct val="59375"/>
              <a:buFont typeface="Arial"/>
              <a:buChar char="●"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sym typeface="Arial"/>
              </a:rPr>
              <a:t>Problem Solving</a:t>
            </a:r>
          </a:p>
          <a:p>
            <a:pPr lvl="1">
              <a:spcBef>
                <a:spcPts val="640"/>
              </a:spcBef>
              <a:buSzPct val="59375"/>
              <a:buFont typeface="Arial"/>
              <a:buChar char="●"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sym typeface="Arial"/>
              </a:rPr>
              <a:t>Respect</a:t>
            </a:r>
          </a:p>
          <a:p>
            <a:pPr lvl="1">
              <a:spcBef>
                <a:spcPts val="640"/>
              </a:spcBef>
              <a:buSzPct val="59375"/>
              <a:buFont typeface="Arial"/>
              <a:buChar char="●"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sym typeface="Arial"/>
              </a:rPr>
              <a:t>…..</a:t>
            </a:r>
          </a:p>
          <a:p>
            <a:pPr lvl="1">
              <a:spcBef>
                <a:spcPts val="640"/>
              </a:spcBef>
              <a:buSzPct val="25000"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sym typeface="Arial"/>
              </a:rPr>
              <a:t>Groups share out any </a:t>
            </a:r>
            <a:r>
              <a:rPr lang="en-US" sz="3000" dirty="0" smtClean="0"/>
              <a:t>additions</a:t>
            </a:r>
          </a:p>
          <a:p>
            <a:pPr lvl="1">
              <a:spcBef>
                <a:spcPts val="640"/>
              </a:spcBef>
              <a:buSzPct val="25000"/>
            </a:pPr>
            <a:r>
              <a:rPr lang="en-US" sz="3000" dirty="0" smtClean="0"/>
              <a:t>CTC Code of Conduct</a:t>
            </a:r>
          </a:p>
          <a:p>
            <a:pPr lvl="1">
              <a:spcBef>
                <a:spcPts val="640"/>
              </a:spcBef>
              <a:buSzPct val="25000"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://www.ctc.ca.gov/credentials/rules-of-</a:t>
            </a:r>
            <a:r>
              <a:rPr lang="en-US" sz="2000" dirty="0" smtClean="0">
                <a:hlinkClick r:id="rId3"/>
              </a:rPr>
              <a:t>conduct.html</a:t>
            </a:r>
            <a:endParaRPr lang="en-US" sz="2000" dirty="0" smtClean="0"/>
          </a:p>
          <a:p>
            <a:pPr lvl="2">
              <a:spcBef>
                <a:spcPts val="640"/>
              </a:spcBef>
              <a:buSzPct val="25000"/>
            </a:pPr>
            <a:r>
              <a:rPr lang="en-US" sz="1800" dirty="0"/>
              <a:t>9</a:t>
            </a:r>
            <a:r>
              <a:rPr lang="en-US" sz="1800" dirty="0" smtClean="0"/>
              <a:t>:50-10:10 </a:t>
            </a:r>
            <a:r>
              <a:rPr lang="en-US" sz="1800" dirty="0"/>
              <a:t>am </a:t>
            </a:r>
            <a:r>
              <a:rPr lang="en-US" sz="1800" dirty="0" smtClean="0"/>
              <a:t>– Annette					     </a:t>
            </a:r>
            <a:fld id="{78BD3243-655B-0741-8061-21606598F8C4}" type="slidenum">
              <a:rPr lang="en-US" sz="1800" smtClean="0"/>
              <a:t>9</a:t>
            </a:fld>
            <a:endParaRPr lang="en-US" sz="1800" dirty="0"/>
          </a:p>
          <a:p>
            <a:pPr lvl="2">
              <a:spcBef>
                <a:spcPts val="640"/>
              </a:spcBef>
              <a:buSzPct val="25000"/>
            </a:pPr>
            <a:endParaRPr lang="en-US" sz="1800" b="0" i="0" u="none" strike="noStrike" cap="none" baseline="0" dirty="0" smtClean="0">
              <a:solidFill>
                <a:schemeClr val="dk1"/>
              </a:solidFill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Koi design template 1">
      <a:dk1>
        <a:srgbClr val="272776"/>
      </a:dk1>
      <a:lt1>
        <a:srgbClr val="F3F1E4"/>
      </a:lt1>
      <a:dk2>
        <a:srgbClr val="272776"/>
      </a:dk2>
      <a:lt2>
        <a:srgbClr val="808080"/>
      </a:lt2>
      <a:accent1>
        <a:srgbClr val="99CCFF"/>
      </a:accent1>
      <a:accent2>
        <a:srgbClr val="CCCCFF"/>
      </a:accent2>
      <a:accent3>
        <a:srgbClr val="F3F1E4"/>
      </a:accent3>
      <a:accent4>
        <a:srgbClr val="99CCFF"/>
      </a:accent4>
      <a:accent5>
        <a:srgbClr val="CCCCFF"/>
      </a:accent5>
      <a:accent6>
        <a:srgbClr val="F3F1E4"/>
      </a:accent6>
      <a:hlink>
        <a:srgbClr val="3333CC"/>
      </a:hlink>
      <a:folHlink>
        <a:srgbClr val="AF67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1_Koi design template 1">
      <a:dk1>
        <a:srgbClr val="272776"/>
      </a:dk1>
      <a:lt1>
        <a:srgbClr val="F3F1E4"/>
      </a:lt1>
      <a:dk2>
        <a:srgbClr val="272776"/>
      </a:dk2>
      <a:lt2>
        <a:srgbClr val="808080"/>
      </a:lt2>
      <a:accent1>
        <a:srgbClr val="99CCFF"/>
      </a:accent1>
      <a:accent2>
        <a:srgbClr val="CCCCFF"/>
      </a:accent2>
      <a:accent3>
        <a:srgbClr val="F3F1E4"/>
      </a:accent3>
      <a:accent4>
        <a:srgbClr val="99CCFF"/>
      </a:accent4>
      <a:accent5>
        <a:srgbClr val="CCCCFF"/>
      </a:accent5>
      <a:accent6>
        <a:srgbClr val="F3F1E4"/>
      </a:accent6>
      <a:hlink>
        <a:srgbClr val="3333CC"/>
      </a:hlink>
      <a:folHlink>
        <a:srgbClr val="AF67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35357</TotalTime>
  <Words>1612</Words>
  <Application>Microsoft Office PowerPoint</Application>
  <PresentationFormat>On-screen Show (4:3)</PresentationFormat>
  <Paragraphs>288</Paragraphs>
  <Slides>26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Arial - 28</vt:lpstr>
      <vt:lpstr>Arial - 36</vt:lpstr>
      <vt:lpstr>Custom Theme</vt:lpstr>
      <vt:lpstr>Custom Theme</vt:lpstr>
      <vt:lpstr>Single Subject Program  Orientation Day 1- August 11, 2016  8:30 - 11 am      ---   PROGRAM OVERVIEW 11 am – 12 pm  ---   Personal Learning Network 12 – 1 pm          ---   LUNCH 1 – 3:45 pm       ---   LESSON PLANNING &amp; CP 4 - 5:15 pm        ---   CLINICAL PRACTICE </vt:lpstr>
      <vt:lpstr>Introductions</vt:lpstr>
      <vt:lpstr>Name Game</vt:lpstr>
      <vt:lpstr>Program Overview - Julie</vt:lpstr>
      <vt:lpstr>Program schedule structure</vt:lpstr>
      <vt:lpstr>Program Models  Best Practices</vt:lpstr>
      <vt:lpstr>TPE &amp; edTPA</vt:lpstr>
      <vt:lpstr>Professionalism</vt:lpstr>
      <vt:lpstr>Professionalism  Are the following items on your list?</vt:lpstr>
      <vt:lpstr>PROFESSIONAL BEHAVIOR</vt:lpstr>
      <vt:lpstr>Clinical Practice  School Site Communication</vt:lpstr>
      <vt:lpstr>11 am – 12 pm Personal Learning Network UH 273 12-1 pm LUNCH Return Early, Never Be 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 to Know You Survey</vt:lpstr>
      <vt:lpstr>Supervisor Introductions</vt:lpstr>
      <vt:lpstr>Discussion and Learning Guide for  the Single Subject Clinical Practice Handbook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Subject Program Orientation June 7, 2013 1 – 4 p.m. Kellogg 5102</dc:title>
  <dc:creator>Annette Daoud</dc:creator>
  <cp:lastModifiedBy>Anne Elsbree</cp:lastModifiedBy>
  <cp:revision>72</cp:revision>
  <dcterms:modified xsi:type="dcterms:W3CDTF">2016-08-11T19:01:29Z</dcterms:modified>
</cp:coreProperties>
</file>