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7" r:id="rId2"/>
    <p:sldId id="257" r:id="rId3"/>
    <p:sldId id="262" r:id="rId4"/>
    <p:sldId id="278" r:id="rId5"/>
    <p:sldId id="286" r:id="rId6"/>
    <p:sldId id="266" r:id="rId7"/>
    <p:sldId id="276" r:id="rId8"/>
    <p:sldId id="258" r:id="rId9"/>
    <p:sldId id="259" r:id="rId10"/>
    <p:sldId id="260" r:id="rId11"/>
    <p:sldId id="264" r:id="rId12"/>
    <p:sldId id="280" r:id="rId13"/>
    <p:sldId id="281" r:id="rId14"/>
    <p:sldId id="282" r:id="rId15"/>
    <p:sldId id="283" r:id="rId16"/>
    <p:sldId id="263" r:id="rId17"/>
    <p:sldId id="285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50021"/>
    <a:srgbClr val="DDDDD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6" autoAdjust="0"/>
    <p:restoredTop sz="86430" autoAdjust="0"/>
  </p:normalViewPr>
  <p:slideViewPr>
    <p:cSldViewPr snapToGrid="0" snapToObjects="1">
      <p:cViewPr varScale="1">
        <p:scale>
          <a:sx n="113" d="100"/>
          <a:sy n="113" d="100"/>
        </p:scale>
        <p:origin x="3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3BD52-C9B2-4D74-AE57-58B21DBD86E8}" type="doc">
      <dgm:prSet loTypeId="urn:microsoft.com/office/officeart/2005/8/layout/radial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8DB7DBF-56E9-43DE-9F56-3FA8A90DBA6D}">
      <dgm:prSet phldrT="[Text]"/>
      <dgm:spPr/>
      <dgm:t>
        <a:bodyPr/>
        <a:lstStyle/>
        <a:p>
          <a:pPr algn="ctr"/>
          <a:r>
            <a:rPr lang="en-US" dirty="0"/>
            <a:t>Social Justice and Equity</a:t>
          </a:r>
        </a:p>
      </dgm:t>
    </dgm:pt>
    <dgm:pt modelId="{D8816DAB-8EC4-4669-B956-7825A188448C}" type="parTrans" cxnId="{2F2656F6-F6D4-4E09-8F56-A20DD16F7A2D}">
      <dgm:prSet/>
      <dgm:spPr/>
      <dgm:t>
        <a:bodyPr/>
        <a:lstStyle/>
        <a:p>
          <a:pPr algn="ctr"/>
          <a:endParaRPr lang="en-US"/>
        </a:p>
      </dgm:t>
    </dgm:pt>
    <dgm:pt modelId="{CEEE1FE6-F607-4748-8A95-A3135D8B6037}" type="sibTrans" cxnId="{2F2656F6-F6D4-4E09-8F56-A20DD16F7A2D}">
      <dgm:prSet/>
      <dgm:spPr/>
      <dgm:t>
        <a:bodyPr/>
        <a:lstStyle/>
        <a:p>
          <a:pPr algn="ctr"/>
          <a:endParaRPr lang="en-US"/>
        </a:p>
      </dgm:t>
    </dgm:pt>
    <dgm:pt modelId="{C109B298-24E5-45D2-B87E-582371D8480A}">
      <dgm:prSet phldrT="[Text]" custT="1"/>
      <dgm:spPr/>
      <dgm:t>
        <a:bodyPr/>
        <a:lstStyle/>
        <a:p>
          <a:pPr algn="ctr"/>
          <a:r>
            <a:rPr lang="en-US" sz="900" dirty="0" smtClean="0"/>
            <a:t>Coursework</a:t>
          </a:r>
          <a:endParaRPr lang="en-US" sz="900" dirty="0"/>
        </a:p>
      </dgm:t>
    </dgm:pt>
    <dgm:pt modelId="{6413A2A5-78F3-469E-AC3C-87A67FD46C18}" type="parTrans" cxnId="{65A4DBF8-8A0E-4C3E-8C49-81DE1C45FEAD}">
      <dgm:prSet/>
      <dgm:spPr/>
      <dgm:t>
        <a:bodyPr/>
        <a:lstStyle/>
        <a:p>
          <a:pPr algn="ctr"/>
          <a:endParaRPr lang="en-US"/>
        </a:p>
      </dgm:t>
    </dgm:pt>
    <dgm:pt modelId="{06B8D8DB-BE56-4675-BFC5-FD9B1B4AF2CE}" type="sibTrans" cxnId="{65A4DBF8-8A0E-4C3E-8C49-81DE1C45FEAD}">
      <dgm:prSet/>
      <dgm:spPr/>
      <dgm:t>
        <a:bodyPr/>
        <a:lstStyle/>
        <a:p>
          <a:pPr algn="ctr"/>
          <a:endParaRPr lang="en-US"/>
        </a:p>
      </dgm:t>
    </dgm:pt>
    <dgm:pt modelId="{2F53F3C5-432A-4D2D-A245-1B314DEB64F4}">
      <dgm:prSet phldrT="[Text]" custT="1"/>
      <dgm:spPr/>
      <dgm:t>
        <a:bodyPr/>
        <a:lstStyle/>
        <a:p>
          <a:pPr algn="ctr"/>
          <a:r>
            <a:rPr lang="en-US" sz="850" dirty="0" smtClean="0"/>
            <a:t>Dispositions</a:t>
          </a:r>
          <a:endParaRPr lang="en-US" sz="850" dirty="0"/>
        </a:p>
      </dgm:t>
    </dgm:pt>
    <dgm:pt modelId="{B3A0E26A-FAC4-4C98-A5EB-B3373341BD5A}" type="parTrans" cxnId="{32EDEACB-9F8C-4CE2-B6E2-E4A681777AB8}">
      <dgm:prSet/>
      <dgm:spPr/>
      <dgm:t>
        <a:bodyPr/>
        <a:lstStyle/>
        <a:p>
          <a:pPr algn="ctr"/>
          <a:endParaRPr lang="en-US"/>
        </a:p>
      </dgm:t>
    </dgm:pt>
    <dgm:pt modelId="{601423B7-3575-40E2-8E3D-DA95DEE23BAF}" type="sibTrans" cxnId="{32EDEACB-9F8C-4CE2-B6E2-E4A681777AB8}">
      <dgm:prSet/>
      <dgm:spPr/>
      <dgm:t>
        <a:bodyPr/>
        <a:lstStyle/>
        <a:p>
          <a:pPr algn="ctr"/>
          <a:endParaRPr lang="en-US"/>
        </a:p>
      </dgm:t>
    </dgm:pt>
    <dgm:pt modelId="{3E9E7F44-7DA1-4274-992C-0DDB367063B5}">
      <dgm:prSet phldrT="[Text]" custT="1"/>
      <dgm:spPr/>
      <dgm:t>
        <a:bodyPr/>
        <a:lstStyle/>
        <a:p>
          <a:pPr algn="ctr"/>
          <a:r>
            <a:rPr lang="en-US" sz="600" dirty="0" smtClean="0"/>
            <a:t>Collaboration</a:t>
          </a:r>
          <a:endParaRPr lang="en-US" sz="600" dirty="0"/>
        </a:p>
      </dgm:t>
    </dgm:pt>
    <dgm:pt modelId="{1944FDCC-9FF5-4822-B0C1-4EEB65738267}" type="parTrans" cxnId="{F81ECDE6-BEC3-467B-944E-67AD1606FA5C}">
      <dgm:prSet/>
      <dgm:spPr/>
      <dgm:t>
        <a:bodyPr/>
        <a:lstStyle/>
        <a:p>
          <a:pPr algn="ctr"/>
          <a:endParaRPr lang="en-US"/>
        </a:p>
      </dgm:t>
    </dgm:pt>
    <dgm:pt modelId="{734F304D-519C-49F5-8A90-FF362A0D91C2}" type="sibTrans" cxnId="{F81ECDE6-BEC3-467B-944E-67AD1606FA5C}">
      <dgm:prSet/>
      <dgm:spPr/>
      <dgm:t>
        <a:bodyPr/>
        <a:lstStyle/>
        <a:p>
          <a:pPr algn="ctr"/>
          <a:endParaRPr lang="en-US"/>
        </a:p>
      </dgm:t>
    </dgm:pt>
    <dgm:pt modelId="{E2776AFB-134C-44BD-9142-DA6E6A438B46}">
      <dgm:prSet phldrT="[Text]" custT="1"/>
      <dgm:spPr/>
      <dgm:t>
        <a:bodyPr/>
        <a:lstStyle/>
        <a:p>
          <a:pPr algn="ctr"/>
          <a:r>
            <a:rPr lang="en-US" sz="900" dirty="0"/>
            <a:t>Clinical Practice</a:t>
          </a:r>
        </a:p>
      </dgm:t>
    </dgm:pt>
    <dgm:pt modelId="{0491B818-2BCF-44D8-BE18-B40C83305018}" type="sibTrans" cxnId="{2D334DC7-ABAD-4148-8A09-30FDE73FEEE4}">
      <dgm:prSet/>
      <dgm:spPr/>
      <dgm:t>
        <a:bodyPr/>
        <a:lstStyle/>
        <a:p>
          <a:pPr algn="ctr"/>
          <a:endParaRPr lang="en-US"/>
        </a:p>
      </dgm:t>
    </dgm:pt>
    <dgm:pt modelId="{E5492F9C-FF11-4793-89E0-880E0542EDC8}" type="parTrans" cxnId="{2D334DC7-ABAD-4148-8A09-30FDE73FEEE4}">
      <dgm:prSet/>
      <dgm:spPr/>
      <dgm:t>
        <a:bodyPr/>
        <a:lstStyle/>
        <a:p>
          <a:pPr algn="ctr"/>
          <a:endParaRPr lang="en-US"/>
        </a:p>
      </dgm:t>
    </dgm:pt>
    <dgm:pt modelId="{2BBE37E1-9E63-4D84-8F4D-016C624627D4}">
      <dgm:prSet custT="1"/>
      <dgm:spPr/>
      <dgm:t>
        <a:bodyPr/>
        <a:lstStyle/>
        <a:p>
          <a:pPr algn="ctr"/>
          <a:r>
            <a:rPr lang="en-US" sz="900" dirty="0" smtClean="0"/>
            <a:t>Digital</a:t>
          </a:r>
          <a:endParaRPr lang="en-US" sz="900" dirty="0"/>
        </a:p>
      </dgm:t>
    </dgm:pt>
    <dgm:pt modelId="{42322C04-756C-4B98-8215-011802A50046}" type="parTrans" cxnId="{5AA15881-31DD-4384-A4F2-C5A8E7138E66}">
      <dgm:prSet/>
      <dgm:spPr/>
      <dgm:t>
        <a:bodyPr/>
        <a:lstStyle/>
        <a:p>
          <a:pPr algn="ctr"/>
          <a:endParaRPr lang="en-US"/>
        </a:p>
      </dgm:t>
    </dgm:pt>
    <dgm:pt modelId="{870A31FE-9B14-4134-B819-483E185C5268}" type="sibTrans" cxnId="{5AA15881-31DD-4384-A4F2-C5A8E7138E66}">
      <dgm:prSet/>
      <dgm:spPr/>
      <dgm:t>
        <a:bodyPr/>
        <a:lstStyle/>
        <a:p>
          <a:pPr algn="ctr"/>
          <a:endParaRPr lang="en-US"/>
        </a:p>
      </dgm:t>
    </dgm:pt>
    <dgm:pt modelId="{FAAC5662-5CC2-4597-B893-43B0CA33EC36}" type="pres">
      <dgm:prSet presAssocID="{4153BD52-C9B2-4D74-AE57-58B21DBD86E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D5AD24-B2A8-4A48-B2A6-D75DBFB2C38D}" type="pres">
      <dgm:prSet presAssocID="{58DB7DBF-56E9-43DE-9F56-3FA8A90DBA6D}" presName="centerShape" presStyleLbl="node0" presStyleIdx="0" presStyleCnt="1"/>
      <dgm:spPr/>
      <dgm:t>
        <a:bodyPr/>
        <a:lstStyle/>
        <a:p>
          <a:endParaRPr lang="en-US"/>
        </a:p>
      </dgm:t>
    </dgm:pt>
    <dgm:pt modelId="{A5E582F0-F128-4E14-90EE-56DD12E67C2D}" type="pres">
      <dgm:prSet presAssocID="{C109B298-24E5-45D2-B87E-582371D8480A}" presName="node" presStyleLbl="node1" presStyleIdx="0" presStyleCnt="5" custScaleX="121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E4AFE-833C-43E4-B21D-027488BFC1C2}" type="pres">
      <dgm:prSet presAssocID="{C109B298-24E5-45D2-B87E-582371D8480A}" presName="dummy" presStyleCnt="0"/>
      <dgm:spPr/>
      <dgm:t>
        <a:bodyPr/>
        <a:lstStyle/>
        <a:p>
          <a:endParaRPr lang="en-US"/>
        </a:p>
      </dgm:t>
    </dgm:pt>
    <dgm:pt modelId="{0334D5A1-CF2C-43F7-9CF7-ECD5CAD8A5D5}" type="pres">
      <dgm:prSet presAssocID="{06B8D8DB-BE56-4675-BFC5-FD9B1B4AF2C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8BD06103-7100-4FD8-A559-1ECECDE5538E}" type="pres">
      <dgm:prSet presAssocID="{2F53F3C5-432A-4D2D-A245-1B314DEB64F4}" presName="node" presStyleLbl="node1" presStyleIdx="1" presStyleCnt="5" custScaleX="119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84ABC-4CC1-4288-ADB1-7611BAAF4193}" type="pres">
      <dgm:prSet presAssocID="{2F53F3C5-432A-4D2D-A245-1B314DEB64F4}" presName="dummy" presStyleCnt="0"/>
      <dgm:spPr/>
      <dgm:t>
        <a:bodyPr/>
        <a:lstStyle/>
        <a:p>
          <a:endParaRPr lang="en-US"/>
        </a:p>
      </dgm:t>
    </dgm:pt>
    <dgm:pt modelId="{37BE3221-65F4-44AB-BED7-6611DB7C67A9}" type="pres">
      <dgm:prSet presAssocID="{601423B7-3575-40E2-8E3D-DA95DEE23BA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D213396-9E43-4BF7-AE4B-2E8BE588762F}" type="pres">
      <dgm:prSet presAssocID="{3E9E7F44-7DA1-4274-992C-0DDB367063B5}" presName="node" presStyleLbl="node1" presStyleIdx="2" presStyleCnt="5" custScaleX="144835" custRadScaleRad="105833" custRadScaleInc="5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11E73-E937-416F-B0F7-7EC95B75539B}" type="pres">
      <dgm:prSet presAssocID="{3E9E7F44-7DA1-4274-992C-0DDB367063B5}" presName="dummy" presStyleCnt="0"/>
      <dgm:spPr/>
      <dgm:t>
        <a:bodyPr/>
        <a:lstStyle/>
        <a:p>
          <a:endParaRPr lang="en-US"/>
        </a:p>
      </dgm:t>
    </dgm:pt>
    <dgm:pt modelId="{C7F1F4FA-BF80-43DD-9112-E6D8B0F7D1BA}" type="pres">
      <dgm:prSet presAssocID="{734F304D-519C-49F5-8A90-FF362A0D91C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B48EC45-8E98-449A-AF98-9D2D8AFD5E5C}" type="pres">
      <dgm:prSet presAssocID="{E2776AFB-134C-44BD-9142-DA6E6A438B46}" presName="node" presStyleLbl="node1" presStyleIdx="3" presStyleCnt="5" custScaleX="158372" custScaleY="100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A2CB7-C03E-4F19-BE38-30A1B537C61F}" type="pres">
      <dgm:prSet presAssocID="{E2776AFB-134C-44BD-9142-DA6E6A438B46}" presName="dummy" presStyleCnt="0"/>
      <dgm:spPr/>
      <dgm:t>
        <a:bodyPr/>
        <a:lstStyle/>
        <a:p>
          <a:endParaRPr lang="en-US"/>
        </a:p>
      </dgm:t>
    </dgm:pt>
    <dgm:pt modelId="{4F9EE482-8AF2-497A-8276-99429D1280EA}" type="pres">
      <dgm:prSet presAssocID="{0491B818-2BCF-44D8-BE18-B40C8330501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1F0F8E8-2359-4CC3-A415-0C0C296517E3}" type="pres">
      <dgm:prSet presAssocID="{2BBE37E1-9E63-4D84-8F4D-016C624627D4}" presName="node" presStyleLbl="node1" presStyleIdx="4" presStyleCnt="5" custScaleX="126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815B5-6132-4251-862B-CD6967496CDF}" type="pres">
      <dgm:prSet presAssocID="{2BBE37E1-9E63-4D84-8F4D-016C624627D4}" presName="dummy" presStyleCnt="0"/>
      <dgm:spPr/>
      <dgm:t>
        <a:bodyPr/>
        <a:lstStyle/>
        <a:p>
          <a:endParaRPr lang="en-US"/>
        </a:p>
      </dgm:t>
    </dgm:pt>
    <dgm:pt modelId="{3BC2B827-BC61-4F8A-92A4-DC1C86EF24EF}" type="pres">
      <dgm:prSet presAssocID="{870A31FE-9B14-4134-B819-483E185C5268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1F200F1-92F3-294B-853D-05A201B5B9D5}" type="presOf" srcId="{58DB7DBF-56E9-43DE-9F56-3FA8A90DBA6D}" destId="{EAD5AD24-B2A8-4A48-B2A6-D75DBFB2C38D}" srcOrd="0" destOrd="0" presId="urn:microsoft.com/office/officeart/2005/8/layout/radial6"/>
    <dgm:cxn modelId="{1DA3CFD3-BFA4-C743-96AE-6A2B1552CE1C}" type="presOf" srcId="{C109B298-24E5-45D2-B87E-582371D8480A}" destId="{A5E582F0-F128-4E14-90EE-56DD12E67C2D}" srcOrd="0" destOrd="0" presId="urn:microsoft.com/office/officeart/2005/8/layout/radial6"/>
    <dgm:cxn modelId="{65A4DBF8-8A0E-4C3E-8C49-81DE1C45FEAD}" srcId="{58DB7DBF-56E9-43DE-9F56-3FA8A90DBA6D}" destId="{C109B298-24E5-45D2-B87E-582371D8480A}" srcOrd="0" destOrd="0" parTransId="{6413A2A5-78F3-469E-AC3C-87A67FD46C18}" sibTransId="{06B8D8DB-BE56-4675-BFC5-FD9B1B4AF2CE}"/>
    <dgm:cxn modelId="{5AA15881-31DD-4384-A4F2-C5A8E7138E66}" srcId="{58DB7DBF-56E9-43DE-9F56-3FA8A90DBA6D}" destId="{2BBE37E1-9E63-4D84-8F4D-016C624627D4}" srcOrd="4" destOrd="0" parTransId="{42322C04-756C-4B98-8215-011802A50046}" sibTransId="{870A31FE-9B14-4134-B819-483E185C5268}"/>
    <dgm:cxn modelId="{5804D833-B0F0-8C40-8F55-8F1FD796E80D}" type="presOf" srcId="{2F53F3C5-432A-4D2D-A245-1B314DEB64F4}" destId="{8BD06103-7100-4FD8-A559-1ECECDE5538E}" srcOrd="0" destOrd="0" presId="urn:microsoft.com/office/officeart/2005/8/layout/radial6"/>
    <dgm:cxn modelId="{47574F2F-F483-F142-8EF3-09029EB05077}" type="presOf" srcId="{0491B818-2BCF-44D8-BE18-B40C83305018}" destId="{4F9EE482-8AF2-497A-8276-99429D1280EA}" srcOrd="0" destOrd="0" presId="urn:microsoft.com/office/officeart/2005/8/layout/radial6"/>
    <dgm:cxn modelId="{02E45036-B301-E44C-9262-7364978792FD}" type="presOf" srcId="{3E9E7F44-7DA1-4274-992C-0DDB367063B5}" destId="{AD213396-9E43-4BF7-AE4B-2E8BE588762F}" srcOrd="0" destOrd="0" presId="urn:microsoft.com/office/officeart/2005/8/layout/radial6"/>
    <dgm:cxn modelId="{54FC235F-24D6-6E42-A07B-83453032F695}" type="presOf" srcId="{734F304D-519C-49F5-8A90-FF362A0D91C2}" destId="{C7F1F4FA-BF80-43DD-9112-E6D8B0F7D1BA}" srcOrd="0" destOrd="0" presId="urn:microsoft.com/office/officeart/2005/8/layout/radial6"/>
    <dgm:cxn modelId="{2D334DC7-ABAD-4148-8A09-30FDE73FEEE4}" srcId="{58DB7DBF-56E9-43DE-9F56-3FA8A90DBA6D}" destId="{E2776AFB-134C-44BD-9142-DA6E6A438B46}" srcOrd="3" destOrd="0" parTransId="{E5492F9C-FF11-4793-89E0-880E0542EDC8}" sibTransId="{0491B818-2BCF-44D8-BE18-B40C83305018}"/>
    <dgm:cxn modelId="{F81ECDE6-BEC3-467B-944E-67AD1606FA5C}" srcId="{58DB7DBF-56E9-43DE-9F56-3FA8A90DBA6D}" destId="{3E9E7F44-7DA1-4274-992C-0DDB367063B5}" srcOrd="2" destOrd="0" parTransId="{1944FDCC-9FF5-4822-B0C1-4EEB65738267}" sibTransId="{734F304D-519C-49F5-8A90-FF362A0D91C2}"/>
    <dgm:cxn modelId="{2F2656F6-F6D4-4E09-8F56-A20DD16F7A2D}" srcId="{4153BD52-C9B2-4D74-AE57-58B21DBD86E8}" destId="{58DB7DBF-56E9-43DE-9F56-3FA8A90DBA6D}" srcOrd="0" destOrd="0" parTransId="{D8816DAB-8EC4-4669-B956-7825A188448C}" sibTransId="{CEEE1FE6-F607-4748-8A95-A3135D8B6037}"/>
    <dgm:cxn modelId="{32EDEACB-9F8C-4CE2-B6E2-E4A681777AB8}" srcId="{58DB7DBF-56E9-43DE-9F56-3FA8A90DBA6D}" destId="{2F53F3C5-432A-4D2D-A245-1B314DEB64F4}" srcOrd="1" destOrd="0" parTransId="{B3A0E26A-FAC4-4C98-A5EB-B3373341BD5A}" sibTransId="{601423B7-3575-40E2-8E3D-DA95DEE23BAF}"/>
    <dgm:cxn modelId="{4979FCF3-8CFC-6842-971E-BA6ADC9F3AE9}" type="presOf" srcId="{E2776AFB-134C-44BD-9142-DA6E6A438B46}" destId="{DB48EC45-8E98-449A-AF98-9D2D8AFD5E5C}" srcOrd="0" destOrd="0" presId="urn:microsoft.com/office/officeart/2005/8/layout/radial6"/>
    <dgm:cxn modelId="{879FAD03-6B2D-924E-B756-E8E5ABECA9A8}" type="presOf" srcId="{2BBE37E1-9E63-4D84-8F4D-016C624627D4}" destId="{61F0F8E8-2359-4CC3-A415-0C0C296517E3}" srcOrd="0" destOrd="0" presId="urn:microsoft.com/office/officeart/2005/8/layout/radial6"/>
    <dgm:cxn modelId="{CDCCDC30-2D76-E64D-A1D0-130F7DF43588}" type="presOf" srcId="{601423B7-3575-40E2-8E3D-DA95DEE23BAF}" destId="{37BE3221-65F4-44AB-BED7-6611DB7C67A9}" srcOrd="0" destOrd="0" presId="urn:microsoft.com/office/officeart/2005/8/layout/radial6"/>
    <dgm:cxn modelId="{A29A0043-5451-594C-A173-DBEBB44B63E7}" type="presOf" srcId="{4153BD52-C9B2-4D74-AE57-58B21DBD86E8}" destId="{FAAC5662-5CC2-4597-B893-43B0CA33EC36}" srcOrd="0" destOrd="0" presId="urn:microsoft.com/office/officeart/2005/8/layout/radial6"/>
    <dgm:cxn modelId="{DF8AF854-FEF6-634E-B55F-58D7A2EC04E2}" type="presOf" srcId="{06B8D8DB-BE56-4675-BFC5-FD9B1B4AF2CE}" destId="{0334D5A1-CF2C-43F7-9CF7-ECD5CAD8A5D5}" srcOrd="0" destOrd="0" presId="urn:microsoft.com/office/officeart/2005/8/layout/radial6"/>
    <dgm:cxn modelId="{C29956FA-F838-5D49-859E-459F84C1786A}" type="presOf" srcId="{870A31FE-9B14-4134-B819-483E185C5268}" destId="{3BC2B827-BC61-4F8A-92A4-DC1C86EF24EF}" srcOrd="0" destOrd="0" presId="urn:microsoft.com/office/officeart/2005/8/layout/radial6"/>
    <dgm:cxn modelId="{09A577FD-DF5B-D445-A100-D0855AE0237B}" type="presParOf" srcId="{FAAC5662-5CC2-4597-B893-43B0CA33EC36}" destId="{EAD5AD24-B2A8-4A48-B2A6-D75DBFB2C38D}" srcOrd="0" destOrd="0" presId="urn:microsoft.com/office/officeart/2005/8/layout/radial6"/>
    <dgm:cxn modelId="{04B8BB9D-C711-2D4B-8DE1-4E93F8157AEA}" type="presParOf" srcId="{FAAC5662-5CC2-4597-B893-43B0CA33EC36}" destId="{A5E582F0-F128-4E14-90EE-56DD12E67C2D}" srcOrd="1" destOrd="0" presId="urn:microsoft.com/office/officeart/2005/8/layout/radial6"/>
    <dgm:cxn modelId="{60649755-588E-BD48-B8F2-B4BC85446092}" type="presParOf" srcId="{FAAC5662-5CC2-4597-B893-43B0CA33EC36}" destId="{F8AE4AFE-833C-43E4-B21D-027488BFC1C2}" srcOrd="2" destOrd="0" presId="urn:microsoft.com/office/officeart/2005/8/layout/radial6"/>
    <dgm:cxn modelId="{3DD45C72-3AA1-F74C-9B4F-BFC60D8BC1A5}" type="presParOf" srcId="{FAAC5662-5CC2-4597-B893-43B0CA33EC36}" destId="{0334D5A1-CF2C-43F7-9CF7-ECD5CAD8A5D5}" srcOrd="3" destOrd="0" presId="urn:microsoft.com/office/officeart/2005/8/layout/radial6"/>
    <dgm:cxn modelId="{77169BE6-0EE8-394A-B51F-CAFCE19D61B7}" type="presParOf" srcId="{FAAC5662-5CC2-4597-B893-43B0CA33EC36}" destId="{8BD06103-7100-4FD8-A559-1ECECDE5538E}" srcOrd="4" destOrd="0" presId="urn:microsoft.com/office/officeart/2005/8/layout/radial6"/>
    <dgm:cxn modelId="{07CDA904-BF46-A84D-9284-C01C19929F9D}" type="presParOf" srcId="{FAAC5662-5CC2-4597-B893-43B0CA33EC36}" destId="{C9C84ABC-4CC1-4288-ADB1-7611BAAF4193}" srcOrd="5" destOrd="0" presId="urn:microsoft.com/office/officeart/2005/8/layout/radial6"/>
    <dgm:cxn modelId="{4FF2F94F-5A33-8549-8E5C-A906446926D8}" type="presParOf" srcId="{FAAC5662-5CC2-4597-B893-43B0CA33EC36}" destId="{37BE3221-65F4-44AB-BED7-6611DB7C67A9}" srcOrd="6" destOrd="0" presId="urn:microsoft.com/office/officeart/2005/8/layout/radial6"/>
    <dgm:cxn modelId="{65D30EF8-9E74-B341-954B-9600FCBAAC46}" type="presParOf" srcId="{FAAC5662-5CC2-4597-B893-43B0CA33EC36}" destId="{AD213396-9E43-4BF7-AE4B-2E8BE588762F}" srcOrd="7" destOrd="0" presId="urn:microsoft.com/office/officeart/2005/8/layout/radial6"/>
    <dgm:cxn modelId="{2153EBF5-BBC7-9C47-ADA8-3E41001C75A0}" type="presParOf" srcId="{FAAC5662-5CC2-4597-B893-43B0CA33EC36}" destId="{48411E73-E937-416F-B0F7-7EC95B75539B}" srcOrd="8" destOrd="0" presId="urn:microsoft.com/office/officeart/2005/8/layout/radial6"/>
    <dgm:cxn modelId="{FD6D15EC-9C09-FB45-9259-BD494181E9E0}" type="presParOf" srcId="{FAAC5662-5CC2-4597-B893-43B0CA33EC36}" destId="{C7F1F4FA-BF80-43DD-9112-E6D8B0F7D1BA}" srcOrd="9" destOrd="0" presId="urn:microsoft.com/office/officeart/2005/8/layout/radial6"/>
    <dgm:cxn modelId="{74DE4072-D872-6242-A7C5-E6B5B0F13260}" type="presParOf" srcId="{FAAC5662-5CC2-4597-B893-43B0CA33EC36}" destId="{DB48EC45-8E98-449A-AF98-9D2D8AFD5E5C}" srcOrd="10" destOrd="0" presId="urn:microsoft.com/office/officeart/2005/8/layout/radial6"/>
    <dgm:cxn modelId="{E559648B-56C9-AC43-BD85-DE40D05C38B2}" type="presParOf" srcId="{FAAC5662-5CC2-4597-B893-43B0CA33EC36}" destId="{CAAA2CB7-C03E-4F19-BE38-30A1B537C61F}" srcOrd="11" destOrd="0" presId="urn:microsoft.com/office/officeart/2005/8/layout/radial6"/>
    <dgm:cxn modelId="{A9EB0A2F-3FC2-BE4A-BF4E-781A01177A62}" type="presParOf" srcId="{FAAC5662-5CC2-4597-B893-43B0CA33EC36}" destId="{4F9EE482-8AF2-497A-8276-99429D1280EA}" srcOrd="12" destOrd="0" presId="urn:microsoft.com/office/officeart/2005/8/layout/radial6"/>
    <dgm:cxn modelId="{78C1D247-1CD3-E645-B570-57A486B2576F}" type="presParOf" srcId="{FAAC5662-5CC2-4597-B893-43B0CA33EC36}" destId="{61F0F8E8-2359-4CC3-A415-0C0C296517E3}" srcOrd="13" destOrd="0" presId="urn:microsoft.com/office/officeart/2005/8/layout/radial6"/>
    <dgm:cxn modelId="{300C4F41-7968-4E4A-A398-82D941AD054E}" type="presParOf" srcId="{FAAC5662-5CC2-4597-B893-43B0CA33EC36}" destId="{EE7815B5-6132-4251-862B-CD6967496CDF}" srcOrd="14" destOrd="0" presId="urn:microsoft.com/office/officeart/2005/8/layout/radial6"/>
    <dgm:cxn modelId="{FB6B5ED2-9CFB-5D49-B721-2873F98CAA08}" type="presParOf" srcId="{FAAC5662-5CC2-4597-B893-43B0CA33EC36}" destId="{3BC2B827-BC61-4F8A-92A4-DC1C86EF24E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2B827-BC61-4F8A-92A4-DC1C86EF24EF}">
      <dsp:nvSpPr>
        <dsp:cNvPr id="0" name=""/>
        <dsp:cNvSpPr/>
      </dsp:nvSpPr>
      <dsp:spPr>
        <a:xfrm>
          <a:off x="179104" y="487601"/>
          <a:ext cx="1359519" cy="1359519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EE482-8AF2-497A-8276-99429D1280EA}">
      <dsp:nvSpPr>
        <dsp:cNvPr id="0" name=""/>
        <dsp:cNvSpPr/>
      </dsp:nvSpPr>
      <dsp:spPr>
        <a:xfrm>
          <a:off x="179104" y="487601"/>
          <a:ext cx="1359519" cy="1359519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1F4FA-BF80-43DD-9112-E6D8B0F7D1BA}">
      <dsp:nvSpPr>
        <dsp:cNvPr id="0" name=""/>
        <dsp:cNvSpPr/>
      </dsp:nvSpPr>
      <dsp:spPr>
        <a:xfrm>
          <a:off x="211336" y="512566"/>
          <a:ext cx="1359519" cy="1359519"/>
        </a:xfrm>
        <a:prstGeom prst="blockArc">
          <a:avLst>
            <a:gd name="adj1" fmla="val 3389764"/>
            <a:gd name="adj2" fmla="val 7771111"/>
            <a:gd name="adj3" fmla="val 463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E3221-65F4-44AB-BED7-6611DB7C67A9}">
      <dsp:nvSpPr>
        <dsp:cNvPr id="0" name=""/>
        <dsp:cNvSpPr/>
      </dsp:nvSpPr>
      <dsp:spPr>
        <a:xfrm>
          <a:off x="192659" y="525393"/>
          <a:ext cx="1359519" cy="1359519"/>
        </a:xfrm>
        <a:prstGeom prst="blockArc">
          <a:avLst>
            <a:gd name="adj1" fmla="val 20312100"/>
            <a:gd name="adj2" fmla="val 3272455"/>
            <a:gd name="adj3" fmla="val 4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4D5A1-CF2C-43F7-9CF7-ECD5CAD8A5D5}">
      <dsp:nvSpPr>
        <dsp:cNvPr id="0" name=""/>
        <dsp:cNvSpPr/>
      </dsp:nvSpPr>
      <dsp:spPr>
        <a:xfrm>
          <a:off x="179104" y="487601"/>
          <a:ext cx="1359519" cy="1359519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5AD24-B2A8-4A48-B2A6-D75DBFB2C38D}">
      <dsp:nvSpPr>
        <dsp:cNvPr id="0" name=""/>
        <dsp:cNvSpPr/>
      </dsp:nvSpPr>
      <dsp:spPr>
        <a:xfrm>
          <a:off x="546008" y="854505"/>
          <a:ext cx="625710" cy="6257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Social Justice and Equity</a:t>
          </a:r>
        </a:p>
      </dsp:txBody>
      <dsp:txXfrm>
        <a:off x="637641" y="946138"/>
        <a:ext cx="442444" cy="442444"/>
      </dsp:txXfrm>
    </dsp:sp>
    <dsp:sp modelId="{A5E582F0-F128-4E14-90EE-56DD12E67C2D}">
      <dsp:nvSpPr>
        <dsp:cNvPr id="0" name=""/>
        <dsp:cNvSpPr/>
      </dsp:nvSpPr>
      <dsp:spPr>
        <a:xfrm>
          <a:off x="592841" y="284370"/>
          <a:ext cx="532044" cy="4379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Coursework</a:t>
          </a:r>
          <a:endParaRPr lang="en-US" sz="900" kern="1200" dirty="0"/>
        </a:p>
      </dsp:txBody>
      <dsp:txXfrm>
        <a:off x="670757" y="348513"/>
        <a:ext cx="376212" cy="309711"/>
      </dsp:txXfrm>
    </dsp:sp>
    <dsp:sp modelId="{8BD06103-7100-4FD8-A559-1ECECDE5538E}">
      <dsp:nvSpPr>
        <dsp:cNvPr id="0" name=""/>
        <dsp:cNvSpPr/>
      </dsp:nvSpPr>
      <dsp:spPr>
        <a:xfrm>
          <a:off x="1229273" y="743177"/>
          <a:ext cx="522167" cy="4379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Dispositions</a:t>
          </a:r>
          <a:endParaRPr lang="en-US" sz="850" kern="1200" dirty="0"/>
        </a:p>
      </dsp:txBody>
      <dsp:txXfrm>
        <a:off x="1305743" y="807320"/>
        <a:ext cx="369227" cy="309711"/>
      </dsp:txXfrm>
    </dsp:sp>
    <dsp:sp modelId="{AD213396-9E43-4BF7-AE4B-2E8BE588762F}">
      <dsp:nvSpPr>
        <dsp:cNvPr id="0" name=""/>
        <dsp:cNvSpPr/>
      </dsp:nvSpPr>
      <dsp:spPr>
        <a:xfrm>
          <a:off x="940428" y="1526995"/>
          <a:ext cx="634373" cy="43799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Collaboration</a:t>
          </a:r>
          <a:endParaRPr lang="en-US" sz="600" kern="1200" dirty="0"/>
        </a:p>
      </dsp:txBody>
      <dsp:txXfrm>
        <a:off x="1033330" y="1591138"/>
        <a:ext cx="448569" cy="309711"/>
      </dsp:txXfrm>
    </dsp:sp>
    <dsp:sp modelId="{DB48EC45-8E98-449A-AF98-9D2D8AFD5E5C}">
      <dsp:nvSpPr>
        <dsp:cNvPr id="0" name=""/>
        <dsp:cNvSpPr/>
      </dsp:nvSpPr>
      <dsp:spPr>
        <a:xfrm>
          <a:off x="121746" y="1484119"/>
          <a:ext cx="693665" cy="4408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Clinical Practice</a:t>
          </a:r>
        </a:p>
      </dsp:txBody>
      <dsp:txXfrm>
        <a:off x="223331" y="1548679"/>
        <a:ext cx="490495" cy="311724"/>
      </dsp:txXfrm>
    </dsp:sp>
    <dsp:sp modelId="{61F0F8E8-2359-4CC3-A415-0C0C296517E3}">
      <dsp:nvSpPr>
        <dsp:cNvPr id="0" name=""/>
        <dsp:cNvSpPr/>
      </dsp:nvSpPr>
      <dsp:spPr>
        <a:xfrm>
          <a:off x="-49641" y="743177"/>
          <a:ext cx="554022" cy="43799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Digital</a:t>
          </a:r>
          <a:endParaRPr lang="en-US" sz="900" kern="1200" dirty="0"/>
        </a:p>
      </dsp:txBody>
      <dsp:txXfrm>
        <a:off x="31494" y="807320"/>
        <a:ext cx="391752" cy="309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B366DD-7D30-E741-B013-C3B60C658210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81CE23-E0BF-B041-B4B4-C8804E37C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556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F49E0C-67EE-CC4D-BACD-4F015D3E6742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16EA3A-A917-E24D-A57A-1865A81B8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77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+10</a:t>
            </a:r>
            <a:r>
              <a:rPr lang="en-US" baseline="0" dirty="0" smtClean="0"/>
              <a:t> min = 20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6EA3A-A917-E24D-A57A-1865A81B86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72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ヒラギノ角ゴ Pro W3" charset="-128"/>
              </a:rPr>
              <a:t>+30 minutes   (2 hours)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527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30099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671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9243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CF92A9FB-2447-4463-A280-FEBEF74E2FF6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4880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2hours 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6EA3A-A917-E24D-A57A-1865A81B86B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2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B01E9-6F0C-BC4F-AB1A-8BB39D9BCC8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6EA3A-A917-E24D-A57A-1865A81B86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40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</a:t>
            </a:r>
            <a:r>
              <a:rPr lang="en-US" baseline="0" dirty="0" smtClean="0"/>
              <a:t> 10 minutes = 1 hour 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6EA3A-A917-E24D-A57A-1865A81B86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83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+ 5</a:t>
            </a:r>
            <a:r>
              <a:rPr lang="en-US" baseline="0" dirty="0" smtClean="0"/>
              <a:t> minutes = 1 hour 10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6EA3A-A917-E24D-A57A-1865A81B86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35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+20 minutes = 1 hour 30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6EA3A-A917-E24D-A57A-1865A81B86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13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+ 30 minutes = 2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6EA3A-A917-E24D-A57A-1865A81B86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13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ヒラギノ角ゴ Pro W3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527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30099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671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9243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F9533259-B158-4F78-B328-A5048F01594A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6730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ヒラギノ角ゴ Pro W3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527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30099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671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9243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1C482E8-7CD2-4546-85CF-EE93CC523792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230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ヒラギノ角ゴ Pro W3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527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30099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671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9243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AD6C4883-FE55-4663-ABFB-5670AAE35B82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451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7D78-059C-B549-8808-ABF77D2E437A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3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E70A-9164-A54D-91BE-BFB3DA258D7D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3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3DD9-DDF0-D443-ADAA-43EF4309A254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0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1899-1575-B047-B03E-FB01AFB994AC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4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4C3E-3CD9-8B44-B300-0BE4ED892890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71BD-ED7E-E14F-AB5D-C1DE7519470B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0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E7BF-8E6E-8443-8442-713D8353DEDF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6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0C0-41C4-E84B-B631-2DD5A2196323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1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9240-7BA8-0447-9F2F-DD4CEE5C23B6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5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7019-087F-5F43-B666-436771D3152D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5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5F77-D952-634C-A118-FB22F4993ABE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DF7E-CF12-564F-A06D-42FF4496D29B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4503C-9BD7-3743-BAB8-9029B33D0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1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hyperlink" Target="mailto:adaoud@csusm.edu" TargetMode="External"/><Relationship Id="rId7" Type="http://schemas.openxmlformats.org/officeDocument/2006/relationships/hyperlink" Target="http://csusmsinglesubjectprogram.weebly.com/" TargetMode="External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stall@csusm.edu" TargetMode="External"/><Relationship Id="rId11" Type="http://schemas.openxmlformats.org/officeDocument/2006/relationships/diagramColors" Target="../diagrams/colors1.xml"/><Relationship Id="rId5" Type="http://schemas.openxmlformats.org/officeDocument/2006/relationships/hyperlink" Target="mailto:jrich@csusm.edu" TargetMode="External"/><Relationship Id="rId10" Type="http://schemas.openxmlformats.org/officeDocument/2006/relationships/diagramQuickStyle" Target="../diagrams/quickStyle1.xml"/><Relationship Id="rId4" Type="http://schemas.openxmlformats.org/officeDocument/2006/relationships/hyperlink" Target="mailto:aelsbree@csusm.edu" TargetMode="External"/><Relationship Id="rId9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6534"/>
            <a:ext cx="7772400" cy="20404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Using ELD Standards to Teach High School English Learners Vocabulary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666" y="2785533"/>
            <a:ext cx="8119533" cy="36576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chemeClr val="tx2"/>
                </a:solidFill>
              </a:rPr>
              <a:t>Annette Daoud</a:t>
            </a:r>
          </a:p>
          <a:p>
            <a:r>
              <a:rPr lang="en-US" sz="3000" b="1" dirty="0" smtClean="0">
                <a:solidFill>
                  <a:schemeClr val="tx2"/>
                </a:solidFill>
              </a:rPr>
              <a:t>Anne René Elsbree</a:t>
            </a:r>
          </a:p>
          <a:p>
            <a:r>
              <a:rPr lang="en-US" sz="3000" b="1" dirty="0" smtClean="0">
                <a:solidFill>
                  <a:schemeClr val="tx2"/>
                </a:solidFill>
              </a:rPr>
              <a:t>Julie Rich</a:t>
            </a:r>
          </a:p>
          <a:p>
            <a:r>
              <a:rPr lang="en-US" sz="3000" b="1" dirty="0" smtClean="0">
                <a:solidFill>
                  <a:schemeClr val="tx2"/>
                </a:solidFill>
              </a:rPr>
              <a:t>California State University, San Marcos</a:t>
            </a:r>
          </a:p>
          <a:p>
            <a:endParaRPr lang="en-US" dirty="0" smtClean="0"/>
          </a:p>
          <a:p>
            <a:r>
              <a:rPr lang="en-US" sz="3000" dirty="0" smtClean="0">
                <a:solidFill>
                  <a:schemeClr val="tx1"/>
                </a:solidFill>
              </a:rPr>
              <a:t>CABE Annual Conference, March 30, 2017</a:t>
            </a:r>
          </a:p>
          <a:p>
            <a:endParaRPr lang="en-US" sz="3000" i="1" dirty="0" smtClean="0">
              <a:solidFill>
                <a:schemeClr val="tx1"/>
              </a:solidFill>
            </a:endParaRPr>
          </a:p>
          <a:p>
            <a:r>
              <a:rPr lang="en-US" sz="1900" i="1" dirty="0" smtClean="0">
                <a:solidFill>
                  <a:schemeClr val="tx2"/>
                </a:solidFill>
              </a:rPr>
              <a:t>Work supported by US Department of Education, Office of English Language Acquisition (OELA) grant</a:t>
            </a:r>
            <a:endParaRPr lang="en-US" sz="1900" i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5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Inside Circle Members – Make a circle facing outward with shoulders touching.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Outside Circle Members - Make a circle facing the inside circle members. 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There  should be 9 inside billboard teams facing 9 outside billboard teams.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Inside circle stays put and goes first.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Outside circle rotates clockwise when light flickers. 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Face the direction you would rotate to check.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otate when the light flickers.</a:t>
            </a:r>
          </a:p>
          <a:p>
            <a:pPr marL="514350" indent="-514350">
              <a:buFont typeface="Arial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Inside Outside Circle with Boy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92" y="4978144"/>
            <a:ext cx="1571686" cy="1177247"/>
          </a:xfrm>
          <a:prstGeom prst="rect">
            <a:avLst/>
          </a:prstGeom>
        </p:spPr>
      </p:pic>
      <p:pic>
        <p:nvPicPr>
          <p:cNvPr id="6" name="Picture 5" descr="Inside Outside Circle 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70" y="185738"/>
            <a:ext cx="1888380" cy="141446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85" y="91658"/>
            <a:ext cx="1454645" cy="157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1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Design </a:t>
            </a:r>
            <a:r>
              <a:rPr lang="en-US" b="1" dirty="0" smtClean="0"/>
              <a:t>a Vocabulary Lesson</a:t>
            </a:r>
            <a:br>
              <a:rPr lang="en-US" b="1" dirty="0" smtClean="0"/>
            </a:br>
            <a:r>
              <a:rPr lang="en-US" b="1" dirty="0" smtClean="0"/>
              <a:t>(Summative Assessment)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9733"/>
            <a:ext cx="8229600" cy="402643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Identify Vocabulary </a:t>
            </a:r>
            <a:r>
              <a:rPr lang="en-US" dirty="0"/>
              <a:t>W</a:t>
            </a:r>
            <a:r>
              <a:rPr lang="en-US" dirty="0" smtClean="0"/>
              <a:t>ords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Vocabulary Activity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Content &amp; ELD Standard</a:t>
            </a:r>
          </a:p>
          <a:p>
            <a:pPr marL="514350" indent="-514350">
              <a:buAutoNum type="arabicPeriod"/>
            </a:pPr>
            <a:r>
              <a:rPr lang="en-US" dirty="0" smtClean="0"/>
              <a:t>Language &amp; Content Objective</a:t>
            </a:r>
          </a:p>
          <a:p>
            <a:pPr lvl="1"/>
            <a:r>
              <a:rPr lang="en-US" dirty="0" smtClean="0"/>
              <a:t>Condition, </a:t>
            </a:r>
            <a:r>
              <a:rPr lang="en-US" b="1" dirty="0" smtClean="0"/>
              <a:t>Action Verb </a:t>
            </a:r>
            <a:r>
              <a:rPr lang="en-US" dirty="0" smtClean="0"/>
              <a:t>and </a:t>
            </a:r>
            <a:r>
              <a:rPr lang="en-US" i="1" dirty="0" smtClean="0"/>
              <a:t>Criteria</a:t>
            </a:r>
          </a:p>
          <a:p>
            <a:pPr marL="0" indent="0">
              <a:buNone/>
            </a:pPr>
            <a:r>
              <a:rPr lang="en-US" dirty="0" smtClean="0"/>
              <a:t>5. Choose Materials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vocabulary gi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624667"/>
            <a:ext cx="1825771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77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800" b="1" dirty="0" smtClean="0">
                <a:ea typeface="ＭＳ Ｐゴシック" panose="020B0600070205080204" pitchFamily="34" charset="-128"/>
              </a:rPr>
              <a:t>Using the California ELD Standards </a:t>
            </a:r>
            <a:br>
              <a:rPr lang="en-US" altLang="en-US" sz="3800" b="1" dirty="0" smtClean="0">
                <a:ea typeface="ＭＳ Ｐゴシック" panose="020B0600070205080204" pitchFamily="34" charset="-128"/>
              </a:rPr>
            </a:br>
            <a:r>
              <a:rPr lang="en-US" altLang="en-US" sz="3800" b="1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sz="3800" b="1" dirty="0" smtClean="0">
                <a:ea typeface="ＭＳ Ｐゴシック" panose="020B0600070205080204" pitchFamily="34" charset="-128"/>
              </a:rPr>
              <a:t>an </a:t>
            </a:r>
            <a:r>
              <a:rPr lang="en-US" altLang="en-US" sz="3800" b="1" dirty="0" smtClean="0">
                <a:ea typeface="ＭＳ Ｐゴシック" panose="020B0600070205080204" pitchFamily="34" charset="-128"/>
              </a:rPr>
              <a:t>Assessment Plan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62466" y="1481667"/>
            <a:ext cx="8729133" cy="4339696"/>
          </a:xfrm>
        </p:spPr>
        <p:txBody>
          <a:bodyPr/>
          <a:lstStyle/>
          <a:p>
            <a:pPr marL="228600" indent="-228600">
              <a:defRPr/>
            </a:pPr>
            <a:r>
              <a:rPr lang="en-US" sz="2400" dirty="0" smtClean="0">
                <a:ea typeface="ＭＳ Ｐゴシック" pitchFamily="34" charset="-128"/>
              </a:rPr>
              <a:t>Each ELD Standard represents a language skill that ELs need in order to become proficient in English </a:t>
            </a:r>
          </a:p>
          <a:p>
            <a:pPr marL="228600" indent="-228600">
              <a:defRPr/>
            </a:pPr>
            <a:r>
              <a:rPr lang="en-US" sz="2400" dirty="0" smtClean="0">
                <a:ea typeface="ＭＳ Ｐゴシック" pitchFamily="34" charset="-128"/>
              </a:rPr>
              <a:t>SDAIE lesson = Content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34" charset="-128"/>
              </a:rPr>
              <a:t>AND</a:t>
            </a:r>
            <a:r>
              <a:rPr lang="en-US" sz="2400" dirty="0" smtClean="0">
                <a:ea typeface="ＭＳ Ｐゴシック" pitchFamily="34" charset="-128"/>
              </a:rPr>
              <a:t> English language development</a:t>
            </a:r>
          </a:p>
          <a:p>
            <a:pPr marL="228600" indent="-228600">
              <a:defRPr/>
            </a:pPr>
            <a:r>
              <a:rPr lang="en-US" sz="2400" dirty="0" smtClean="0">
                <a:ea typeface="ＭＳ Ｐゴシック" pitchFamily="34" charset="-128"/>
              </a:rPr>
              <a:t>A SDAIE lesson has </a:t>
            </a:r>
            <a:r>
              <a:rPr lang="en-US" sz="2400" b="1" dirty="0" smtClean="0">
                <a:ea typeface="ＭＳ Ｐゴシック" pitchFamily="34" charset="-128"/>
              </a:rPr>
              <a:t>1</a:t>
            </a:r>
            <a:r>
              <a:rPr lang="en-US" sz="2400" dirty="0" smtClean="0">
                <a:ea typeface="ＭＳ Ｐゴシック" pitchFamily="34" charset="-128"/>
              </a:rPr>
              <a:t> assessment plan that includes:</a:t>
            </a:r>
          </a:p>
          <a:p>
            <a:pPr marL="228600" indent="-228600">
              <a:defRPr/>
            </a:pPr>
            <a:endParaRPr lang="en-US" sz="2750" dirty="0" smtClean="0">
              <a:ea typeface="ＭＳ Ｐゴシック" pitchFamily="34" charset="-128"/>
            </a:endParaRPr>
          </a:p>
          <a:p>
            <a:pPr marL="228600" indent="-228600">
              <a:buFont typeface="Arial" panose="020B0604020202020204" pitchFamily="34" charset="0"/>
              <a:buNone/>
              <a:defRPr/>
            </a:pPr>
            <a:endParaRPr lang="en-US" sz="2750" dirty="0" smtClean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219200" y="3048000"/>
          <a:ext cx="6858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6108700" imgH="3721100" progId="Word.Document.12">
                  <p:embed/>
                </p:oleObj>
              </mc:Choice>
              <mc:Fallback>
                <p:oleObj name="Document" r:id="rId4" imgW="6108700" imgH="3721100" progId="Word.Document.12">
                  <p:embed/>
                  <p:pic>
                    <p:nvPicPr>
                      <p:cNvPr id="245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6858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1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en-US" sz="3800" b="1" dirty="0" smtClean="0">
                <a:ea typeface="ＭＳ Ｐゴシック" panose="020B0600070205080204" pitchFamily="34" charset="-128"/>
              </a:rPr>
              <a:t>Using the California ELD Standards </a:t>
            </a:r>
            <a:br>
              <a:rPr lang="en-US" altLang="en-US" sz="3800" b="1" dirty="0" smtClean="0">
                <a:ea typeface="ＭＳ Ｐゴシック" panose="020B0600070205080204" pitchFamily="34" charset="-128"/>
              </a:rPr>
            </a:br>
            <a:r>
              <a:rPr lang="en-US" altLang="en-US" sz="3800" b="1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sz="3800" b="1" dirty="0" smtClean="0">
                <a:ea typeface="ＭＳ Ｐゴシック" panose="020B0600070205080204" pitchFamily="34" charset="-128"/>
              </a:rPr>
              <a:t>an </a:t>
            </a:r>
            <a:r>
              <a:rPr lang="en-US" altLang="en-US" sz="3800" b="1" dirty="0" smtClean="0">
                <a:ea typeface="ＭＳ Ｐゴシック" panose="020B0600070205080204" pitchFamily="34" charset="-128"/>
              </a:rPr>
              <a:t>Assessment Plan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470852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en-US" sz="1200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proficiency level of the ELD Standard </a:t>
            </a:r>
            <a:endParaRPr lang="en-US" sz="3000" dirty="0" smtClean="0"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    do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you choose for your SDAIE lesson?</a:t>
            </a:r>
          </a:p>
          <a:p>
            <a:pPr lvl="1">
              <a:buFont typeface="Calibri" panose="020F0502020204030204" pitchFamily="34" charset="0"/>
              <a:buChar char="°"/>
              <a:defRPr/>
            </a:pPr>
            <a:r>
              <a:rPr lang="en-US" dirty="0" err="1">
                <a:ea typeface="ＭＳ Ｐゴシック" charset="0"/>
              </a:rPr>
              <a:t>i</a:t>
            </a:r>
            <a:r>
              <a:rPr lang="en-US" dirty="0">
                <a:ea typeface="ＭＳ Ｐゴシック" charset="0"/>
              </a:rPr>
              <a:t> + 1 or one level above the current proficiency level of your English learner(s)</a:t>
            </a:r>
          </a:p>
          <a:p>
            <a:pPr>
              <a:buFont typeface="Arial" charset="0"/>
              <a:buChar char="•"/>
              <a:defRPr/>
            </a:pPr>
            <a:endParaRPr lang="en-US" sz="1200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Use the wording of each level of the ELD Standard (Emerging, Expanding and Bridging)  to create a rubric to assess language development</a:t>
            </a:r>
          </a:p>
          <a:p>
            <a:pPr lvl="1">
              <a:buFont typeface="Calibri" panose="020F0502020204030204" pitchFamily="34" charset="0"/>
              <a:buChar char="°"/>
              <a:defRPr/>
            </a:pPr>
            <a:r>
              <a:rPr lang="en-US" dirty="0">
                <a:ea typeface="ＭＳ Ｐゴシック" charset="0"/>
              </a:rPr>
              <a:t>Aligned to your language </a:t>
            </a:r>
            <a:r>
              <a:rPr lang="en-US" dirty="0" smtClean="0">
                <a:ea typeface="ＭＳ Ｐゴシック" charset="0"/>
              </a:rPr>
              <a:t>development objective</a:t>
            </a:r>
            <a:endParaRPr lang="en-US" dirty="0">
              <a:ea typeface="ＭＳ Ｐゴシック" charset="0"/>
            </a:endParaRPr>
          </a:p>
          <a:p>
            <a:pPr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dirty="0">
              <a:ea typeface="ＭＳ Ｐゴシック" charset="0"/>
            </a:endParaRPr>
          </a:p>
          <a:p>
            <a:pPr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sz="3200" b="1" smtClean="0">
                <a:ea typeface="ＭＳ Ｐゴシック" panose="020B0600070205080204" pitchFamily="34" charset="-128"/>
              </a:rPr>
              <a:t>Creating Rubrics Using the </a:t>
            </a:r>
            <a:br>
              <a:rPr lang="en-US" altLang="en-US" sz="3200" b="1" smtClean="0">
                <a:ea typeface="ＭＳ Ｐゴシック" panose="020B0600070205080204" pitchFamily="34" charset="-128"/>
              </a:rPr>
            </a:br>
            <a:r>
              <a:rPr lang="en-US" altLang="en-US" sz="3200" b="1" smtClean="0">
                <a:ea typeface="ＭＳ Ｐゴシック" panose="020B0600070205080204" pitchFamily="34" charset="-128"/>
              </a:rPr>
              <a:t>California ELD Standards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667125"/>
          <a:ext cx="8305800" cy="2925763"/>
        </p:xfrm>
        <a:graphic>
          <a:graphicData uri="http://schemas.openxmlformats.org/drawingml/2006/table">
            <a:tbl>
              <a:tblPr/>
              <a:tblGrid>
                <a:gridCol w="277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73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Emerging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68596" marB="685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Expanding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68596" marB="685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Bridging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68596" marB="685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30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10. Writing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b) Write brief summaries of texts and experiences using complete sentences and key words (e.g., from notes or graphic organizers).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68596" marB="685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10. Writing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b) Write increasingly concise summaries of texts and experiences using complete sentences and key words (e.g., from notes or graphic organizers).</a:t>
                      </a:r>
                    </a:p>
                  </a:txBody>
                  <a:tcPr marL="68580" marR="68580" marT="68596" marB="685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10. Writing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b) Write clear and coherent summaries of texts and experiences using complete and concise sentences and key words (e.g., from notes or graphic organizers).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68596" marB="685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689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276350"/>
            <a:ext cx="8610600" cy="2708275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b="1" i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English learners in the class:  </a:t>
            </a:r>
            <a:r>
              <a:rPr lang="en-US" altLang="en-US" sz="1800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20 LTEL students</a:t>
            </a:r>
            <a:endParaRPr lang="en-US" altLang="en-US" sz="180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800" b="1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900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Language Development Objective (Bridging): </a:t>
            </a:r>
            <a:endParaRPr lang="en-US" altLang="en-US" sz="190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90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After a close reading, </a:t>
            </a:r>
            <a:r>
              <a:rPr lang="en-US" altLang="en-US" sz="1900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students will be able to write a clear and coherent summary of (name of text)</a:t>
            </a:r>
            <a:r>
              <a:rPr lang="en-US" altLang="en-US" sz="190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900" i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using complete and concise sentences and key words (vocabulary).</a:t>
            </a:r>
            <a:r>
              <a:rPr lang="en-US" altLang="en-US" sz="1900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800" b="1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800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ELD Standard:  Writing (b). Summaries     (Grades 9-10) </a:t>
            </a:r>
            <a:endParaRPr lang="en-US" altLang="en-US" sz="180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80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4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en-US" sz="3200" b="1" smtClean="0">
                <a:ea typeface="ＭＳ Ｐゴシック" panose="020B0600070205080204" pitchFamily="34" charset="-128"/>
              </a:rPr>
              <a:t>Creating Rubrics Using the </a:t>
            </a:r>
            <a:br>
              <a:rPr lang="en-US" altLang="en-US" sz="3200" b="1" smtClean="0">
                <a:ea typeface="ＭＳ Ｐゴシック" panose="020B0600070205080204" pitchFamily="34" charset="-128"/>
              </a:rPr>
            </a:br>
            <a:r>
              <a:rPr lang="en-US" altLang="en-US" sz="3200" b="1" smtClean="0">
                <a:ea typeface="ＭＳ Ｐゴシック" panose="020B0600070205080204" pitchFamily="34" charset="-128"/>
              </a:rPr>
              <a:t>California ELD Standards</a:t>
            </a:r>
          </a:p>
        </p:txBody>
      </p:sp>
      <p:pic>
        <p:nvPicPr>
          <p:cNvPr id="30723" name="Picture 1" descr="GenericRubr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0906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138488"/>
          <a:ext cx="8405815" cy="3470275"/>
        </p:xfrm>
        <a:graphic>
          <a:graphicData uri="http://schemas.openxmlformats.org/drawingml/2006/table">
            <a:tbl>
              <a:tblPr/>
              <a:tblGrid>
                <a:gridCol w="1516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1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5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Written Summary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(Language Development)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Summary was brief, had one complete sentence using one vocabulary word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Summary of (content) was brief, had 2 complete sentences using 2 vocabulary words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Summary of (content) was concise, had 3 complete sentences using 3 vocabulary words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Summary of (content) was clear and coherent, had 4 complete and concise sentences using 4 vocabulary words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9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(Content)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5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84300"/>
            <a:ext cx="8229600" cy="1754188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Language Development Objective (Bridging): </a:t>
            </a:r>
            <a:endParaRPr lang="en-US" altLang="en-US" sz="180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700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After a close reading, students will be able to write a clear and coherent summary of (name of text) </a:t>
            </a:r>
            <a:r>
              <a:rPr lang="en-US" altLang="en-US" sz="1700" b="1" i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using complete and concise sentences and key words (vocabulary).</a:t>
            </a:r>
            <a:r>
              <a:rPr lang="en-US" altLang="en-US" sz="1700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800" b="1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b="1" i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Rubric to assess language development and content (4 = Bridging)</a:t>
            </a:r>
            <a:endParaRPr lang="en-US" altLang="en-US" sz="180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0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716"/>
            <a:ext cx="6409619" cy="962921"/>
          </a:xfrm>
        </p:spPr>
        <p:txBody>
          <a:bodyPr/>
          <a:lstStyle/>
          <a:p>
            <a:r>
              <a:rPr lang="en-US" b="1" dirty="0" smtClean="0"/>
              <a:t>Ticket Out the Door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393"/>
            <a:ext cx="8229600" cy="4871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Vocabulary Activity with:</a:t>
            </a:r>
          </a:p>
          <a:p>
            <a:r>
              <a:rPr lang="en-US" dirty="0" smtClean="0"/>
              <a:t>Content &amp; ELD </a:t>
            </a:r>
            <a:r>
              <a:rPr lang="en-US" dirty="0"/>
              <a:t>S</a:t>
            </a:r>
            <a:r>
              <a:rPr lang="en-US" dirty="0" smtClean="0"/>
              <a:t>tandard</a:t>
            </a:r>
          </a:p>
          <a:p>
            <a:r>
              <a:rPr lang="en-US" dirty="0" smtClean="0"/>
              <a:t>Language &amp; Content Objective</a:t>
            </a:r>
          </a:p>
          <a:p>
            <a:pPr lvl="1"/>
            <a:r>
              <a:rPr lang="en-US" dirty="0" smtClean="0"/>
              <a:t>Condition, </a:t>
            </a:r>
            <a:r>
              <a:rPr lang="en-US" b="1" dirty="0" smtClean="0"/>
              <a:t>Action </a:t>
            </a:r>
            <a:r>
              <a:rPr lang="en-US" b="1" dirty="0"/>
              <a:t>V</a:t>
            </a:r>
            <a:r>
              <a:rPr lang="en-US" b="1" dirty="0" smtClean="0"/>
              <a:t>erb </a:t>
            </a:r>
            <a:r>
              <a:rPr lang="en-US" dirty="0" smtClean="0"/>
              <a:t>and </a:t>
            </a:r>
            <a:r>
              <a:rPr lang="en-US" i="1" dirty="0" smtClean="0"/>
              <a:t>Criteria</a:t>
            </a:r>
          </a:p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red ticke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819" y="0"/>
            <a:ext cx="2098260" cy="2098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5198" y="3622059"/>
            <a:ext cx="6299881" cy="273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82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33" y="274638"/>
            <a:ext cx="8288867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2"/>
                </a:solidFill>
              </a:rPr>
              <a:t>THANK YOU!!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Annette Daoud	</a:t>
            </a:r>
            <a:r>
              <a:rPr lang="en-US" sz="2800" dirty="0" smtClean="0">
                <a:hlinkClick r:id="rId3"/>
              </a:rPr>
              <a:t>adaoud@csusm.edu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Anne </a:t>
            </a:r>
            <a:r>
              <a:rPr lang="en-US" sz="2800" dirty="0"/>
              <a:t>René </a:t>
            </a:r>
            <a:r>
              <a:rPr lang="en-US" sz="2800" dirty="0" smtClean="0"/>
              <a:t>Elsbree  </a:t>
            </a:r>
            <a:r>
              <a:rPr lang="en-US" sz="2800" dirty="0" smtClean="0">
                <a:hlinkClick r:id="rId4"/>
              </a:rPr>
              <a:t>aelsbree@csusm.edu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Julie Rich  </a:t>
            </a:r>
            <a:r>
              <a:rPr lang="en-US" sz="2800" dirty="0" smtClean="0">
                <a:hlinkClick r:id="rId5"/>
              </a:rPr>
              <a:t>jrich@csusm.edu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Pat Stall  </a:t>
            </a:r>
            <a:r>
              <a:rPr lang="en-US" sz="2800" dirty="0" smtClean="0">
                <a:hlinkClick r:id="rId6"/>
              </a:rPr>
              <a:t>pstall@csusm.edu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School </a:t>
            </a:r>
            <a:r>
              <a:rPr lang="en-US" sz="2800" dirty="0"/>
              <a:t>of </a:t>
            </a:r>
            <a:r>
              <a:rPr lang="en-US" sz="2800" dirty="0" smtClean="0"/>
              <a:t>Education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California </a:t>
            </a:r>
            <a:r>
              <a:rPr lang="en-US" sz="2800" dirty="0"/>
              <a:t>State University San Marcos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 smtClean="0"/>
              <a:t>CSUSM </a:t>
            </a:r>
            <a:r>
              <a:rPr lang="en-US" sz="2600" b="1" dirty="0"/>
              <a:t>Single Subject </a:t>
            </a:r>
            <a:r>
              <a:rPr lang="en-US" sz="2600" b="1" dirty="0" smtClean="0"/>
              <a:t>Program Website Resources:</a:t>
            </a:r>
            <a:r>
              <a:rPr lang="en-US" sz="2600" dirty="0" smtClean="0"/>
              <a:t> </a:t>
            </a:r>
            <a:r>
              <a:rPr lang="en-US" sz="2600" u="sng" dirty="0">
                <a:hlinkClick r:id="rId7"/>
              </a:rPr>
              <a:t>http://csusmsinglesubjectprogram.weebly.com</a:t>
            </a:r>
            <a:r>
              <a:rPr lang="en-US" sz="2600" u="sng" dirty="0" smtClean="0">
                <a:hlinkClick r:id="rId7"/>
              </a:rPr>
              <a:t>/</a:t>
            </a:r>
            <a:endParaRPr lang="en-US" sz="2600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7044267" y="4161174"/>
          <a:ext cx="1701800" cy="2214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674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&amp; Ticket Out the Door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222"/>
            <a:ext cx="8229600" cy="482794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CONTENT OBJECTIVE  (What)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After candidates participate in 2 different vocabulary activities, </a:t>
            </a:r>
            <a:r>
              <a:rPr lang="en-US" b="1" dirty="0"/>
              <a:t>candidates will be able to design a vocabulary activity </a:t>
            </a:r>
            <a:r>
              <a:rPr lang="en-US" i="1" dirty="0"/>
              <a:t>with content standards, ELD standards, language objective, content objective and materials.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LANGUAGE OBJECTIVE  (How)</a:t>
            </a:r>
          </a:p>
          <a:p>
            <a:pPr marL="0" indent="0">
              <a:buNone/>
            </a:pPr>
            <a:r>
              <a:rPr lang="en-US" dirty="0" smtClean="0"/>
              <a:t>After reviewing the vocabulary terms from weeks 1-3, </a:t>
            </a:r>
            <a:r>
              <a:rPr lang="en-US" b="1" dirty="0" smtClean="0"/>
              <a:t>candidates will be able to plan and deliver an oral and visual presentation on their assigned vocabulary terms </a:t>
            </a:r>
            <a:r>
              <a:rPr lang="en-US" i="1" dirty="0" smtClean="0"/>
              <a:t>using appropriate understanding of register.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TICKET OUT THE DOOR - Vocabulary Activity with the following:</a:t>
            </a:r>
          </a:p>
          <a:p>
            <a:r>
              <a:rPr lang="en-US" dirty="0" smtClean="0"/>
              <a:t>Content &amp; ELD </a:t>
            </a:r>
            <a:r>
              <a:rPr lang="en-US" dirty="0"/>
              <a:t>S</a:t>
            </a:r>
            <a:r>
              <a:rPr lang="en-US" dirty="0" smtClean="0"/>
              <a:t>tandard</a:t>
            </a:r>
          </a:p>
          <a:p>
            <a:r>
              <a:rPr lang="en-US" dirty="0" smtClean="0"/>
              <a:t>Language &amp; Content Objective</a:t>
            </a:r>
          </a:p>
          <a:p>
            <a:pPr lvl="1"/>
            <a:r>
              <a:rPr lang="en-US" dirty="0" smtClean="0"/>
              <a:t>Condition, </a:t>
            </a:r>
            <a:r>
              <a:rPr lang="en-US" b="1" dirty="0" smtClean="0"/>
              <a:t>Action </a:t>
            </a:r>
            <a:r>
              <a:rPr lang="en-US" b="1" dirty="0"/>
              <a:t>V</a:t>
            </a:r>
            <a:r>
              <a:rPr lang="en-US" b="1" dirty="0" smtClean="0"/>
              <a:t>erb </a:t>
            </a:r>
            <a:r>
              <a:rPr lang="en-US" dirty="0" smtClean="0"/>
              <a:t>and </a:t>
            </a:r>
            <a:r>
              <a:rPr lang="en-US" i="1" dirty="0" smtClean="0"/>
              <a:t>Criteria</a:t>
            </a:r>
          </a:p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red ticke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00" y="4732868"/>
            <a:ext cx="2106435" cy="18060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9684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 Square (</a:t>
            </a:r>
            <a:r>
              <a:rPr lang="en-US" b="1" dirty="0" err="1" smtClean="0"/>
              <a:t>Frayer</a:t>
            </a:r>
            <a:r>
              <a:rPr lang="en-US" b="1" dirty="0" smtClean="0"/>
              <a:t>) Vocabulary</a:t>
            </a:r>
            <a:br>
              <a:rPr lang="en-US" b="1" dirty="0" smtClean="0"/>
            </a:br>
            <a:r>
              <a:rPr lang="en-US" b="1" dirty="0" smtClean="0"/>
              <a:t>Graphic Organization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65369"/>
              </p:ext>
            </p:extLst>
          </p:nvPr>
        </p:nvGraphicFramePr>
        <p:xfrm>
          <a:off x="457200" y="1829227"/>
          <a:ext cx="82296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8041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WORD &amp; DEFINITION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PICTURE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041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NON-EXAMPLE</a:t>
                      </a:r>
                      <a:r>
                        <a:rPr lang="en-US" sz="2400" b="1" dirty="0" smtClean="0"/>
                        <a:t> </a:t>
                      </a:r>
                    </a:p>
                    <a:p>
                      <a:r>
                        <a:rPr lang="en-US" sz="6000" b="1" dirty="0" smtClean="0"/>
                        <a:t>        </a:t>
                      </a:r>
                      <a:r>
                        <a:rPr lang="en-US" sz="8800" b="1" dirty="0" smtClean="0"/>
                        <a:t> </a:t>
                      </a:r>
                      <a:endParaRPr lang="en-US" sz="88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EXAMPLE LIST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5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 Square (</a:t>
            </a:r>
            <a:r>
              <a:rPr lang="en-US" b="1" dirty="0" err="1" smtClean="0"/>
              <a:t>Frayer</a:t>
            </a:r>
            <a:r>
              <a:rPr lang="en-US" b="1" dirty="0" smtClean="0"/>
              <a:t>) Vocabulary</a:t>
            </a:r>
            <a:br>
              <a:rPr lang="en-US" b="1" dirty="0" smtClean="0"/>
            </a:br>
            <a:r>
              <a:rPr lang="en-US" b="1" dirty="0" smtClean="0"/>
              <a:t>Graphic Organization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065338"/>
              </p:ext>
            </p:extLst>
          </p:nvPr>
        </p:nvGraphicFramePr>
        <p:xfrm>
          <a:off x="457200" y="1829227"/>
          <a:ext cx="8229600" cy="432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02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ACADEMIC LANGUAGE</a:t>
                      </a:r>
                    </a:p>
                    <a:p>
                      <a:pPr algn="ctr"/>
                      <a:r>
                        <a:rPr lang="en-US" sz="2000" b="0" dirty="0" smtClean="0"/>
                        <a:t>Language used in school to help students develop content knowledge. It includes general academic</a:t>
                      </a:r>
                      <a:r>
                        <a:rPr lang="en-US" sz="2000" b="0" baseline="0" dirty="0" smtClean="0"/>
                        <a:t> vocabulary (e.g., infer, evaluate) as well as content specific vocabulary (e.g., calculate, hypothesize</a:t>
                      </a:r>
                      <a:r>
                        <a:rPr lang="en-US" sz="2000" b="0" baseline="0" dirty="0" smtClean="0"/>
                        <a:t>)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PICTURE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b="0" dirty="0" smtClean="0"/>
                        <a:t>(insert picture)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04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NON-EXAMPLE 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/>
                        <a:t> </a:t>
                      </a:r>
                      <a:endParaRPr lang="en-US" sz="1800" b="1" dirty="0" smtClean="0"/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totall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</a:rPr>
                        <a:t>y 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</a:rPr>
                        <a:t>awesome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</a:rPr>
                        <a:t>                               OMG</a:t>
                      </a:r>
                    </a:p>
                    <a:p>
                      <a:endParaRPr lang="en-US" sz="2000" b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EXAMPLE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LIST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Analyze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Interpret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Justify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investigate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4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 Square (</a:t>
            </a:r>
            <a:r>
              <a:rPr lang="en-US" b="1" dirty="0" err="1" smtClean="0"/>
              <a:t>Frayer</a:t>
            </a:r>
            <a:r>
              <a:rPr lang="en-US" b="1" dirty="0" smtClean="0"/>
              <a:t>) Vocabulary</a:t>
            </a:r>
            <a:br>
              <a:rPr lang="en-US" b="1" dirty="0" smtClean="0"/>
            </a:br>
            <a:r>
              <a:rPr lang="en-US" b="1" dirty="0" smtClean="0"/>
              <a:t>Graphic Organization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29227"/>
          <a:ext cx="82296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8041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WORD &amp; DEFINITION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PICTURE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041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NON-EXAMPLE</a:t>
                      </a:r>
                      <a:r>
                        <a:rPr lang="en-US" sz="2400" b="1" dirty="0" smtClean="0"/>
                        <a:t> </a:t>
                      </a:r>
                    </a:p>
                    <a:p>
                      <a:r>
                        <a:rPr lang="en-US" sz="6000" b="1" dirty="0" smtClean="0"/>
                        <a:t>        </a:t>
                      </a:r>
                      <a:r>
                        <a:rPr lang="en-US" sz="8800" b="1" dirty="0" smtClean="0"/>
                        <a:t> </a:t>
                      </a:r>
                      <a:endParaRPr lang="en-US" sz="88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EXAMPLE LIST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1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Gallery Walk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934"/>
            <a:ext cx="8229600" cy="5069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Walk around the room and </a:t>
            </a:r>
          </a:p>
          <a:p>
            <a:pPr marL="0" indent="0" algn="ctr">
              <a:buNone/>
            </a:pPr>
            <a:r>
              <a:rPr lang="en-US" sz="2800" dirty="0" smtClean="0"/>
              <a:t>review the definition for each vocabulary term.</a:t>
            </a:r>
          </a:p>
          <a:p>
            <a:pPr marL="0" indent="0" algn="ctr">
              <a:buNone/>
            </a:pPr>
            <a:r>
              <a:rPr lang="en-US" sz="2800" dirty="0" smtClean="0"/>
              <a:t> Take your original vocabulary review sheet with you to add ideas and notes AND “Post, Snap &amp; Slide”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gallery-walk-1v0b2s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00" y="3217333"/>
            <a:ext cx="7090225" cy="313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4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http://beforeitsnews.com/mediadrop/uploads/2015/18/4167e07b9b83314159ff59415f3f9d4e93cafe7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74133"/>
            <a:ext cx="8260292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4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1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New Vocabulary Terms </a:t>
            </a:r>
            <a:br>
              <a:rPr lang="en-US" b="1" dirty="0" smtClean="0"/>
            </a:br>
            <a:r>
              <a:rPr lang="en-US" b="1" dirty="0" smtClean="0"/>
              <a:t>Design Billboards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778"/>
            <a:ext cx="8229600" cy="488438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Assessment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Central Focus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Commentary</a:t>
            </a:r>
          </a:p>
          <a:p>
            <a:pPr marL="514350" indent="-514350">
              <a:buAutoNum type="arabicPeriod"/>
            </a:pPr>
            <a:r>
              <a:rPr lang="en-US" dirty="0" smtClean="0"/>
              <a:t>Instructional Tasks</a:t>
            </a:r>
          </a:p>
          <a:p>
            <a:pPr marL="514350" indent="-514350">
              <a:buAutoNum type="arabicPeriod"/>
            </a:pPr>
            <a:r>
              <a:rPr lang="en-US" dirty="0" smtClean="0"/>
              <a:t>Learning Objective</a:t>
            </a:r>
          </a:p>
          <a:p>
            <a:pPr marL="514350" indent="-514350">
              <a:buAutoNum type="arabicPeriod"/>
            </a:pPr>
            <a:r>
              <a:rPr lang="en-US" dirty="0" smtClean="0"/>
              <a:t>Learning Tasks</a:t>
            </a:r>
          </a:p>
          <a:p>
            <a:pPr marL="514350" indent="-514350">
              <a:buAutoNum type="arabicPeriod"/>
            </a:pPr>
            <a:r>
              <a:rPr lang="en-US" dirty="0" smtClean="0"/>
              <a:t>Planned Supports</a:t>
            </a:r>
          </a:p>
          <a:p>
            <a:pPr marL="514350" indent="-514350">
              <a:buAutoNum type="arabicPeriod"/>
            </a:pPr>
            <a:r>
              <a:rPr lang="en-US" dirty="0" smtClean="0"/>
              <a:t>Prior Academic and </a:t>
            </a:r>
            <a:r>
              <a:rPr lang="en-US" dirty="0"/>
              <a:t>P</a:t>
            </a:r>
            <a:r>
              <a:rPr lang="en-US" dirty="0" smtClean="0"/>
              <a:t>rerequisite Skills</a:t>
            </a:r>
          </a:p>
          <a:p>
            <a:pPr marL="514350" indent="-514350">
              <a:buAutoNum type="arabicPeriod"/>
            </a:pPr>
            <a:r>
              <a:rPr lang="en-US" dirty="0" smtClean="0"/>
              <a:t>Variety of Learners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billboar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604" y="1571958"/>
            <a:ext cx="2701451" cy="275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0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840" y="274638"/>
            <a:ext cx="6538959" cy="1143000"/>
          </a:xfrm>
        </p:spPr>
        <p:txBody>
          <a:bodyPr/>
          <a:lstStyle/>
          <a:p>
            <a:r>
              <a:rPr lang="en-US" b="1" dirty="0" smtClean="0"/>
              <a:t>Inside/Outside Circle Roles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Number your Billboards A-D &amp; assign reporters for each billboard – If there are more than 4 people per group you may double up. </a:t>
            </a:r>
          </a:p>
          <a:p>
            <a:pPr marL="514350" indent="-514350">
              <a:buAutoNum type="arabicPeriod"/>
            </a:pPr>
            <a:r>
              <a:rPr lang="en-US" dirty="0" smtClean="0"/>
              <a:t>Letter A Inside Circle for Group #1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Letter B Outside Circle for Group #1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Letter C Inside Circle for Group #2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Letter D Outside Circle for Group #2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Arial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503C-9BD7-3743-BAB8-9029B33D02E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Inside Outside Circ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193" y="3606379"/>
            <a:ext cx="1635246" cy="1772396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2531"/>
            <a:ext cx="14732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38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963</Words>
  <Application>Microsoft Office PowerPoint</Application>
  <PresentationFormat>On-screen Show (4:3)</PresentationFormat>
  <Paragraphs>198</Paragraphs>
  <Slides>17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Times New Roman</vt:lpstr>
      <vt:lpstr>ヒラギノ角ゴ Pro W3</vt:lpstr>
      <vt:lpstr>Office Theme</vt:lpstr>
      <vt:lpstr>Document</vt:lpstr>
      <vt:lpstr>Using ELD Standards to Teach High School English Learners Vocabulary</vt:lpstr>
      <vt:lpstr>Objective &amp; Ticket Out the Door</vt:lpstr>
      <vt:lpstr>4 Square (Frayer) Vocabulary Graphic Organization</vt:lpstr>
      <vt:lpstr>4 Square (Frayer) Vocabulary Graphic Organization</vt:lpstr>
      <vt:lpstr>4 Square (Frayer) Vocabulary Graphic Organization</vt:lpstr>
      <vt:lpstr>Gallery Walk</vt:lpstr>
      <vt:lpstr>PowerPoint Presentation</vt:lpstr>
      <vt:lpstr>New Vocabulary Terms  Design Billboards</vt:lpstr>
      <vt:lpstr>Inside/Outside Circle Roles</vt:lpstr>
      <vt:lpstr>The Process</vt:lpstr>
      <vt:lpstr> Design a Vocabulary Lesson (Summative Assessment) </vt:lpstr>
      <vt:lpstr>Using the California ELD Standards  in an Assessment Plan</vt:lpstr>
      <vt:lpstr>Using the California ELD Standards  in an Assessment Plan</vt:lpstr>
      <vt:lpstr>Creating Rubrics Using the  California ELD Standards</vt:lpstr>
      <vt:lpstr>Creating Rubrics Using the  California ELD Standards</vt:lpstr>
      <vt:lpstr>Ticket Out the Door</vt:lpstr>
      <vt:lpstr>THANK YOU!!</vt:lpstr>
    </vt:vector>
  </TitlesOfParts>
  <Company>CSUSM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Development Process &amp; Engagement Joint Session</dc:title>
  <dc:creator>Anne Elsbree</dc:creator>
  <cp:lastModifiedBy>Annette Daoud</cp:lastModifiedBy>
  <cp:revision>71</cp:revision>
  <cp:lastPrinted>2017-03-27T22:25:46Z</cp:lastPrinted>
  <dcterms:created xsi:type="dcterms:W3CDTF">2015-09-16T19:45:56Z</dcterms:created>
  <dcterms:modified xsi:type="dcterms:W3CDTF">2017-03-27T22:25:48Z</dcterms:modified>
</cp:coreProperties>
</file>