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1"/>
  </p:notesMasterIdLst>
  <p:handoutMasterIdLst>
    <p:handoutMasterId r:id="rId32"/>
  </p:handoutMasterIdLst>
  <p:sldIdLst>
    <p:sldId id="312" r:id="rId2"/>
    <p:sldId id="326" r:id="rId3"/>
    <p:sldId id="296" r:id="rId4"/>
    <p:sldId id="304" r:id="rId5"/>
    <p:sldId id="313" r:id="rId6"/>
    <p:sldId id="315" r:id="rId7"/>
    <p:sldId id="314" r:id="rId8"/>
    <p:sldId id="325" r:id="rId9"/>
    <p:sldId id="303" r:id="rId10"/>
    <p:sldId id="299" r:id="rId11"/>
    <p:sldId id="324" r:id="rId12"/>
    <p:sldId id="305" r:id="rId13"/>
    <p:sldId id="306" r:id="rId14"/>
    <p:sldId id="307" r:id="rId15"/>
    <p:sldId id="263" r:id="rId16"/>
    <p:sldId id="316" r:id="rId17"/>
    <p:sldId id="317" r:id="rId18"/>
    <p:sldId id="318" r:id="rId19"/>
    <p:sldId id="309" r:id="rId20"/>
    <p:sldId id="319" r:id="rId21"/>
    <p:sldId id="320" r:id="rId22"/>
    <p:sldId id="321" r:id="rId23"/>
    <p:sldId id="322" r:id="rId24"/>
    <p:sldId id="323" r:id="rId25"/>
    <p:sldId id="310" r:id="rId26"/>
    <p:sldId id="311" r:id="rId27"/>
    <p:sldId id="285" r:id="rId28"/>
    <p:sldId id="278" r:id="rId29"/>
    <p:sldId id="30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90" autoAdjust="0"/>
    <p:restoredTop sz="94660"/>
  </p:normalViewPr>
  <p:slideViewPr>
    <p:cSldViewPr snapToGrid="0" snapToObjects="1">
      <p:cViewPr varScale="1">
        <p:scale>
          <a:sx n="48" d="100"/>
          <a:sy n="48" d="100"/>
        </p:scale>
        <p:origin x="-8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D999A8-BF93-934F-8E57-3A6F9C834D9C}" type="datetimeFigureOut">
              <a:rPr lang="en-US" smtClean="0"/>
              <a:pPr/>
              <a:t>9/1/17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5614D3-CB9E-8E42-94E0-BAF666A3040C}" type="slidenum">
              <a:rPr lang="en-US" smtClean="0"/>
              <a:pPr/>
              <a:t>‹#›</a:t>
            </a:fld>
            <a:endParaRPr lang="en-US" dirty="0"/>
          </a:p>
        </p:txBody>
      </p:sp>
    </p:spTree>
    <p:extLst>
      <p:ext uri="{BB962C8B-B14F-4D97-AF65-F5344CB8AC3E}">
        <p14:creationId xmlns:p14="http://schemas.microsoft.com/office/powerpoint/2010/main" val="3078027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861C93-AD87-6A4C-8FDC-78F12A9C189E}" type="datetimeFigureOut">
              <a:rPr lang="en-US" smtClean="0"/>
              <a:pPr/>
              <a:t>9/1/17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ECDCF0-8DE0-7349-A669-D4424204AC62}" type="slidenum">
              <a:rPr lang="en-US" smtClean="0"/>
              <a:pPr/>
              <a:t>‹#›</a:t>
            </a:fld>
            <a:endParaRPr lang="en-US" dirty="0"/>
          </a:p>
        </p:txBody>
      </p:sp>
    </p:spTree>
    <p:extLst>
      <p:ext uri="{BB962C8B-B14F-4D97-AF65-F5344CB8AC3E}">
        <p14:creationId xmlns:p14="http://schemas.microsoft.com/office/powerpoint/2010/main" val="22424498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 9:15</a:t>
            </a:r>
            <a:endParaRPr lang="en-US" dirty="0"/>
          </a:p>
        </p:txBody>
      </p:sp>
      <p:sp>
        <p:nvSpPr>
          <p:cNvPr id="4" name="Slide Number Placeholder 3"/>
          <p:cNvSpPr>
            <a:spLocks noGrp="1"/>
          </p:cNvSpPr>
          <p:nvPr>
            <p:ph type="sldNum" sz="quarter" idx="10"/>
          </p:nvPr>
        </p:nvSpPr>
        <p:spPr/>
        <p:txBody>
          <a:bodyPr/>
          <a:lstStyle/>
          <a:p>
            <a:fld id="{97A7CFBF-4363-7A43-BCBF-E733F104D435}" type="slidenum">
              <a:rPr lang="en-US" smtClean="0"/>
              <a:pPr/>
              <a:t>1</a:t>
            </a:fld>
            <a:endParaRPr lang="en-US"/>
          </a:p>
        </p:txBody>
      </p:sp>
    </p:spTree>
    <p:extLst>
      <p:ext uri="{BB962C8B-B14F-4D97-AF65-F5344CB8AC3E}">
        <p14:creationId xmlns:p14="http://schemas.microsoft.com/office/powerpoint/2010/main" val="1498036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 10:30-35</a:t>
            </a:r>
            <a:endParaRPr lang="en-US" dirty="0"/>
          </a:p>
        </p:txBody>
      </p:sp>
      <p:sp>
        <p:nvSpPr>
          <p:cNvPr id="4" name="Slide Number Placeholder 3"/>
          <p:cNvSpPr>
            <a:spLocks noGrp="1"/>
          </p:cNvSpPr>
          <p:nvPr>
            <p:ph type="sldNum" sz="quarter" idx="10"/>
          </p:nvPr>
        </p:nvSpPr>
        <p:spPr/>
        <p:txBody>
          <a:bodyPr/>
          <a:lstStyle/>
          <a:p>
            <a:fld id="{97A7CFBF-4363-7A43-BCBF-E733F104D435}" type="slidenum">
              <a:rPr lang="en-US" smtClean="0"/>
              <a:pPr/>
              <a:t>22</a:t>
            </a:fld>
            <a:endParaRPr lang="en-US"/>
          </a:p>
        </p:txBody>
      </p:sp>
    </p:spTree>
    <p:extLst>
      <p:ext uri="{BB962C8B-B14F-4D97-AF65-F5344CB8AC3E}">
        <p14:creationId xmlns:p14="http://schemas.microsoft.com/office/powerpoint/2010/main" val="4072255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10:35-40</a:t>
            </a:r>
            <a:endParaRPr lang="en-US" dirty="0"/>
          </a:p>
        </p:txBody>
      </p:sp>
      <p:sp>
        <p:nvSpPr>
          <p:cNvPr id="4" name="Slide Number Placeholder 3"/>
          <p:cNvSpPr>
            <a:spLocks noGrp="1"/>
          </p:cNvSpPr>
          <p:nvPr>
            <p:ph type="sldNum" sz="quarter" idx="10"/>
          </p:nvPr>
        </p:nvSpPr>
        <p:spPr/>
        <p:txBody>
          <a:bodyPr/>
          <a:lstStyle/>
          <a:p>
            <a:fld id="{97A7CFBF-4363-7A43-BCBF-E733F104D435}" type="slidenum">
              <a:rPr lang="en-US" smtClean="0"/>
              <a:pPr/>
              <a:t>23</a:t>
            </a:fld>
            <a:endParaRPr lang="en-US"/>
          </a:p>
        </p:txBody>
      </p:sp>
    </p:spTree>
    <p:extLst>
      <p:ext uri="{BB962C8B-B14F-4D97-AF65-F5344CB8AC3E}">
        <p14:creationId xmlns:p14="http://schemas.microsoft.com/office/powerpoint/2010/main" val="1605185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10:40-45</a:t>
            </a:r>
            <a:endParaRPr lang="en-US" dirty="0"/>
          </a:p>
        </p:txBody>
      </p:sp>
      <p:sp>
        <p:nvSpPr>
          <p:cNvPr id="4" name="Slide Number Placeholder 3"/>
          <p:cNvSpPr>
            <a:spLocks noGrp="1"/>
          </p:cNvSpPr>
          <p:nvPr>
            <p:ph type="sldNum" sz="quarter" idx="10"/>
          </p:nvPr>
        </p:nvSpPr>
        <p:spPr/>
        <p:txBody>
          <a:bodyPr/>
          <a:lstStyle/>
          <a:p>
            <a:fld id="{97A7CFBF-4363-7A43-BCBF-E733F104D435}" type="slidenum">
              <a:rPr lang="en-US" smtClean="0"/>
              <a:pPr/>
              <a:t>24</a:t>
            </a:fld>
            <a:endParaRPr lang="en-US"/>
          </a:p>
        </p:txBody>
      </p:sp>
    </p:spTree>
    <p:extLst>
      <p:ext uri="{BB962C8B-B14F-4D97-AF65-F5344CB8AC3E}">
        <p14:creationId xmlns:p14="http://schemas.microsoft.com/office/powerpoint/2010/main" val="997581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End solo after testing.</a:t>
            </a:r>
            <a:endParaRPr lang="en-US" dirty="0"/>
          </a:p>
        </p:txBody>
      </p:sp>
      <p:sp>
        <p:nvSpPr>
          <p:cNvPr id="4" name="Slide Number Placeholder 3"/>
          <p:cNvSpPr>
            <a:spLocks noGrp="1"/>
          </p:cNvSpPr>
          <p:nvPr>
            <p:ph type="sldNum" sz="quarter" idx="10"/>
          </p:nvPr>
        </p:nvSpPr>
        <p:spPr/>
        <p:txBody>
          <a:bodyPr/>
          <a:lstStyle/>
          <a:p>
            <a:fld id="{8BECDCF0-8DE0-7349-A669-D4424204AC62}" type="slidenum">
              <a:rPr lang="en-US" smtClean="0"/>
              <a:pPr/>
              <a:t>27</a:t>
            </a:fld>
            <a:endParaRPr lang="en-US" dirty="0"/>
          </a:p>
        </p:txBody>
      </p:sp>
    </p:spTree>
    <p:extLst>
      <p:ext uri="{BB962C8B-B14F-4D97-AF65-F5344CB8AC3E}">
        <p14:creationId xmlns:p14="http://schemas.microsoft.com/office/powerpoint/2010/main" val="2587454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 9:25- 27</a:t>
            </a:r>
            <a:endParaRPr lang="en-US" dirty="0"/>
          </a:p>
        </p:txBody>
      </p:sp>
      <p:sp>
        <p:nvSpPr>
          <p:cNvPr id="4" name="Slide Number Placeholder 3"/>
          <p:cNvSpPr>
            <a:spLocks noGrp="1"/>
          </p:cNvSpPr>
          <p:nvPr>
            <p:ph type="sldNum" sz="quarter" idx="10"/>
          </p:nvPr>
        </p:nvSpPr>
        <p:spPr/>
        <p:txBody>
          <a:bodyPr/>
          <a:lstStyle/>
          <a:p>
            <a:fld id="{97A7CFBF-4363-7A43-BCBF-E733F104D435}" type="slidenum">
              <a:rPr lang="en-US" smtClean="0"/>
              <a:pPr/>
              <a:t>5</a:t>
            </a:fld>
            <a:endParaRPr lang="en-US"/>
          </a:p>
        </p:txBody>
      </p:sp>
    </p:spTree>
    <p:extLst>
      <p:ext uri="{BB962C8B-B14F-4D97-AF65-F5344CB8AC3E}">
        <p14:creationId xmlns:p14="http://schemas.microsoft.com/office/powerpoint/2010/main" val="1924513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Annette 9:37-40</a:t>
            </a:r>
            <a:endParaRPr lang="en-US" dirty="0"/>
          </a:p>
        </p:txBody>
      </p:sp>
      <p:sp>
        <p:nvSpPr>
          <p:cNvPr id="4" name="Slide Number Placeholder 3"/>
          <p:cNvSpPr>
            <a:spLocks noGrp="1"/>
          </p:cNvSpPr>
          <p:nvPr>
            <p:ph type="sldNum" sz="quarter" idx="10"/>
          </p:nvPr>
        </p:nvSpPr>
        <p:spPr/>
        <p:txBody>
          <a:bodyPr/>
          <a:lstStyle/>
          <a:p>
            <a:fld id="{97A7CFBF-4363-7A43-BCBF-E733F104D435}" type="slidenum">
              <a:rPr lang="en-US" smtClean="0"/>
              <a:pPr/>
              <a:t>6</a:t>
            </a:fld>
            <a:endParaRPr lang="en-US"/>
          </a:p>
        </p:txBody>
      </p:sp>
    </p:spTree>
    <p:extLst>
      <p:ext uri="{BB962C8B-B14F-4D97-AF65-F5344CB8AC3E}">
        <p14:creationId xmlns:p14="http://schemas.microsoft.com/office/powerpoint/2010/main" val="3225497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Annette 9:30-</a:t>
            </a:r>
            <a:r>
              <a:rPr lang="en-US" baseline="0" dirty="0" smtClean="0"/>
              <a:t> 35</a:t>
            </a:r>
            <a:endParaRPr lang="en-US" dirty="0"/>
          </a:p>
        </p:txBody>
      </p:sp>
      <p:sp>
        <p:nvSpPr>
          <p:cNvPr id="4" name="Slide Number Placeholder 3"/>
          <p:cNvSpPr>
            <a:spLocks noGrp="1"/>
          </p:cNvSpPr>
          <p:nvPr>
            <p:ph type="sldNum" sz="quarter" idx="10"/>
          </p:nvPr>
        </p:nvSpPr>
        <p:spPr/>
        <p:txBody>
          <a:bodyPr/>
          <a:lstStyle/>
          <a:p>
            <a:fld id="{97A7CFBF-4363-7A43-BCBF-E733F104D435}" type="slidenum">
              <a:rPr lang="en-US" smtClean="0"/>
              <a:pPr/>
              <a:t>7</a:t>
            </a:fld>
            <a:endParaRPr lang="en-US"/>
          </a:p>
        </p:txBody>
      </p:sp>
    </p:spTree>
    <p:extLst>
      <p:ext uri="{BB962C8B-B14F-4D97-AF65-F5344CB8AC3E}">
        <p14:creationId xmlns:p14="http://schemas.microsoft.com/office/powerpoint/2010/main" val="1732840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 René 10:01 – 10:02</a:t>
            </a:r>
            <a:endParaRPr lang="en-US" dirty="0"/>
          </a:p>
        </p:txBody>
      </p:sp>
      <p:sp>
        <p:nvSpPr>
          <p:cNvPr id="4" name="Slide Number Placeholder 3"/>
          <p:cNvSpPr>
            <a:spLocks noGrp="1"/>
          </p:cNvSpPr>
          <p:nvPr>
            <p:ph type="sldNum" sz="quarter" idx="10"/>
          </p:nvPr>
        </p:nvSpPr>
        <p:spPr/>
        <p:txBody>
          <a:bodyPr/>
          <a:lstStyle/>
          <a:p>
            <a:fld id="{97A7CFBF-4363-7A43-BCBF-E733F104D435}" type="slidenum">
              <a:rPr lang="en-US" smtClean="0"/>
              <a:pPr/>
              <a:t>16</a:t>
            </a:fld>
            <a:endParaRPr lang="en-US"/>
          </a:p>
        </p:txBody>
      </p:sp>
    </p:spTree>
    <p:extLst>
      <p:ext uri="{BB962C8B-B14F-4D97-AF65-F5344CB8AC3E}">
        <p14:creationId xmlns:p14="http://schemas.microsoft.com/office/powerpoint/2010/main" val="353059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10:02 – 10:05</a:t>
            </a:r>
            <a:endParaRPr lang="en-US" dirty="0"/>
          </a:p>
        </p:txBody>
      </p:sp>
      <p:sp>
        <p:nvSpPr>
          <p:cNvPr id="4" name="Slide Number Placeholder 3"/>
          <p:cNvSpPr>
            <a:spLocks noGrp="1"/>
          </p:cNvSpPr>
          <p:nvPr>
            <p:ph type="sldNum" sz="quarter" idx="10"/>
          </p:nvPr>
        </p:nvSpPr>
        <p:spPr/>
        <p:txBody>
          <a:bodyPr/>
          <a:lstStyle/>
          <a:p>
            <a:fld id="{97A7CFBF-4363-7A43-BCBF-E733F104D435}" type="slidenum">
              <a:rPr lang="en-US" smtClean="0"/>
              <a:pPr/>
              <a:t>17</a:t>
            </a:fld>
            <a:endParaRPr lang="en-US"/>
          </a:p>
        </p:txBody>
      </p:sp>
    </p:spTree>
    <p:extLst>
      <p:ext uri="{BB962C8B-B14F-4D97-AF65-F5344CB8AC3E}">
        <p14:creationId xmlns:p14="http://schemas.microsoft.com/office/powerpoint/2010/main" val="1408072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10:05-10:10</a:t>
            </a:r>
            <a:endParaRPr lang="en-US" dirty="0"/>
          </a:p>
        </p:txBody>
      </p:sp>
      <p:sp>
        <p:nvSpPr>
          <p:cNvPr id="4" name="Slide Number Placeholder 3"/>
          <p:cNvSpPr>
            <a:spLocks noGrp="1"/>
          </p:cNvSpPr>
          <p:nvPr>
            <p:ph type="sldNum" sz="quarter" idx="10"/>
          </p:nvPr>
        </p:nvSpPr>
        <p:spPr/>
        <p:txBody>
          <a:bodyPr/>
          <a:lstStyle/>
          <a:p>
            <a:fld id="{97A7CFBF-4363-7A43-BCBF-E733F104D435}" type="slidenum">
              <a:rPr lang="en-US" smtClean="0"/>
              <a:pPr/>
              <a:t>18</a:t>
            </a:fld>
            <a:endParaRPr lang="en-US"/>
          </a:p>
        </p:txBody>
      </p:sp>
    </p:spTree>
    <p:extLst>
      <p:ext uri="{BB962C8B-B14F-4D97-AF65-F5344CB8AC3E}">
        <p14:creationId xmlns:p14="http://schemas.microsoft.com/office/powerpoint/2010/main" val="3353594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 10: 25</a:t>
            </a:r>
            <a:endParaRPr lang="en-US" dirty="0"/>
          </a:p>
        </p:txBody>
      </p:sp>
      <p:sp>
        <p:nvSpPr>
          <p:cNvPr id="4" name="Slide Number Placeholder 3"/>
          <p:cNvSpPr>
            <a:spLocks noGrp="1"/>
          </p:cNvSpPr>
          <p:nvPr>
            <p:ph type="sldNum" sz="quarter" idx="10"/>
          </p:nvPr>
        </p:nvSpPr>
        <p:spPr/>
        <p:txBody>
          <a:bodyPr/>
          <a:lstStyle/>
          <a:p>
            <a:fld id="{97A7CFBF-4363-7A43-BCBF-E733F104D435}" type="slidenum">
              <a:rPr lang="en-US" smtClean="0"/>
              <a:pPr/>
              <a:t>20</a:t>
            </a:fld>
            <a:endParaRPr lang="en-US"/>
          </a:p>
        </p:txBody>
      </p:sp>
    </p:spTree>
    <p:extLst>
      <p:ext uri="{BB962C8B-B14F-4D97-AF65-F5344CB8AC3E}">
        <p14:creationId xmlns:p14="http://schemas.microsoft.com/office/powerpoint/2010/main" val="3101477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 10:25-30</a:t>
            </a:r>
            <a:endParaRPr lang="en-US" dirty="0"/>
          </a:p>
        </p:txBody>
      </p:sp>
      <p:sp>
        <p:nvSpPr>
          <p:cNvPr id="4" name="Slide Number Placeholder 3"/>
          <p:cNvSpPr>
            <a:spLocks noGrp="1"/>
          </p:cNvSpPr>
          <p:nvPr>
            <p:ph type="sldNum" sz="quarter" idx="10"/>
          </p:nvPr>
        </p:nvSpPr>
        <p:spPr/>
        <p:txBody>
          <a:bodyPr/>
          <a:lstStyle/>
          <a:p>
            <a:fld id="{97A7CFBF-4363-7A43-BCBF-E733F104D435}" type="slidenum">
              <a:rPr lang="en-US" smtClean="0"/>
              <a:pPr/>
              <a:t>21</a:t>
            </a:fld>
            <a:endParaRPr lang="en-US"/>
          </a:p>
        </p:txBody>
      </p:sp>
    </p:spTree>
    <p:extLst>
      <p:ext uri="{BB962C8B-B14F-4D97-AF65-F5344CB8AC3E}">
        <p14:creationId xmlns:p14="http://schemas.microsoft.com/office/powerpoint/2010/main" val="773772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September 1,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September 1,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September 1,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September 1,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September 1, 2017</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September 1,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September 1, 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September 1, 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September 1, 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September 1,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usm.edu/soe/documents/credential/singlesubject/clinicalpractice/2017_ss_ct_monthlylog.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4.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8.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ommunity.csusm.edu/course/view.php?id=9"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susmsinglesubjectprogram.weebly.com/" TargetMode="External"/><Relationship Id="rId3" Type="http://schemas.openxmlformats.org/officeDocument/2006/relationships/hyperlink" Target="http://www.csusm.edu/soe/credential/singlesubject/clinicalpractice.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228600"/>
            <a:ext cx="8107523" cy="5829300"/>
          </a:xfrm>
        </p:spPr>
        <p:txBody>
          <a:bodyPr/>
          <a:lstStyle/>
          <a:p>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200" dirty="0" smtClean="0"/>
              <a:t>California State University San Marcos</a:t>
            </a:r>
            <a:br>
              <a:rPr lang="en-US" sz="3200" dirty="0" smtClean="0"/>
            </a:br>
            <a:r>
              <a:rPr lang="en-US" sz="3200" dirty="0" smtClean="0"/>
              <a:t>Single Subject Credential Program</a:t>
            </a:r>
            <a:endParaRPr lang="en-US" sz="3200" dirty="0"/>
          </a:p>
        </p:txBody>
      </p:sp>
      <p:sp>
        <p:nvSpPr>
          <p:cNvPr id="3" name="Subtitle 2"/>
          <p:cNvSpPr>
            <a:spLocks noGrp="1"/>
          </p:cNvSpPr>
          <p:nvPr>
            <p:ph type="subTitle" idx="1"/>
          </p:nvPr>
        </p:nvSpPr>
        <p:spPr>
          <a:xfrm>
            <a:off x="457200" y="4927600"/>
            <a:ext cx="7942810" cy="1219200"/>
          </a:xfrm>
        </p:spPr>
        <p:txBody>
          <a:bodyPr>
            <a:normAutofit lnSpcReduction="10000"/>
          </a:bodyPr>
          <a:lstStyle/>
          <a:p>
            <a:r>
              <a:rPr lang="en-US" b="1" dirty="0" smtClean="0">
                <a:solidFill>
                  <a:srgbClr val="FF0000"/>
                </a:solidFill>
              </a:rPr>
              <a:t>Co-Teaching in Clinical Practice Training</a:t>
            </a:r>
          </a:p>
          <a:p>
            <a:r>
              <a:rPr lang="en-US" b="1" dirty="0" smtClean="0">
                <a:solidFill>
                  <a:srgbClr val="FF0000"/>
                </a:solidFill>
              </a:rPr>
              <a:t>Cooperating teachers/teacher candidates</a:t>
            </a:r>
          </a:p>
          <a:p>
            <a:r>
              <a:rPr lang="en-US" b="1" dirty="0" smtClean="0">
                <a:solidFill>
                  <a:srgbClr val="FF0000"/>
                </a:solidFill>
              </a:rPr>
              <a:t>AUGUST 17, 21, 23, 30---------4:30 – 6 P.M.</a:t>
            </a:r>
          </a:p>
        </p:txBody>
      </p:sp>
      <p:pic>
        <p:nvPicPr>
          <p:cNvPr id="5" name="Picture 4" descr="imgre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1530" y="228600"/>
            <a:ext cx="4590169" cy="2324100"/>
          </a:xfrm>
          <a:prstGeom prst="rect">
            <a:avLst/>
          </a:prstGeom>
        </p:spPr>
      </p:pic>
      <p:sp>
        <p:nvSpPr>
          <p:cNvPr id="6" name="Slide Number Placeholder 5"/>
          <p:cNvSpPr>
            <a:spLocks noGrp="1"/>
          </p:cNvSpPr>
          <p:nvPr>
            <p:ph type="sldNum" sz="quarter" idx="12"/>
          </p:nvPr>
        </p:nvSpPr>
        <p:spPr/>
        <p:txBody>
          <a:bodyPr/>
          <a:lstStyle/>
          <a:p>
            <a:fld id="{2C123DAC-B15B-874D-8413-A79AC42BD497}" type="slidenum">
              <a:rPr lang="en-US" smtClean="0"/>
              <a:pPr/>
              <a:t>1</a:t>
            </a:fld>
            <a:endParaRPr lang="en-US"/>
          </a:p>
        </p:txBody>
      </p:sp>
    </p:spTree>
    <p:extLst>
      <p:ext uri="{BB962C8B-B14F-4D97-AF65-F5344CB8AC3E}">
        <p14:creationId xmlns:p14="http://schemas.microsoft.com/office/powerpoint/2010/main" val="360768587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a:t>
            </a:r>
            <a:endParaRPr lang="en-US" dirty="0"/>
          </a:p>
        </p:txBody>
      </p:sp>
      <p:sp>
        <p:nvSpPr>
          <p:cNvPr id="3" name="Content Placeholder 2"/>
          <p:cNvSpPr>
            <a:spLocks noGrp="1"/>
          </p:cNvSpPr>
          <p:nvPr>
            <p:ph idx="1"/>
          </p:nvPr>
        </p:nvSpPr>
        <p:spPr/>
        <p:txBody>
          <a:bodyPr>
            <a:normAutofit/>
          </a:bodyPr>
          <a:lstStyle/>
          <a:p>
            <a:pPr lvl="0"/>
            <a:endParaRPr lang="en-US" dirty="0" smtClean="0"/>
          </a:p>
          <a:p>
            <a:pPr lvl="0"/>
            <a:r>
              <a:rPr lang="en-US" dirty="0" smtClean="0"/>
              <a:t>CT sends in monthly log to US – </a:t>
            </a:r>
            <a:r>
              <a:rPr lang="en-US" u="sng" dirty="0" smtClean="0"/>
              <a:t>first Friday of each month (first one due Sept. 1)</a:t>
            </a:r>
            <a:r>
              <a:rPr lang="en-US" dirty="0" smtClean="0"/>
              <a:t>, please ask to speak with US if you have concerns.  This log should be shared with the TC, as part of your mentoring.</a:t>
            </a:r>
          </a:p>
          <a:p>
            <a:pPr lvl="0"/>
            <a:r>
              <a:rPr lang="en-US" dirty="0" smtClean="0">
                <a:hlinkClick r:id="rId2"/>
              </a:rPr>
              <a:t>http://www.csusm.edu/soe/documents/credential/singlesubject/clinicalpractice/2017_ss_ct_monthlylog.pdf</a:t>
            </a:r>
            <a:endParaRPr lang="en-US" dirty="0" smtClean="0"/>
          </a:p>
          <a:p>
            <a:pPr lvl="0"/>
            <a:endParaRPr lang="en-US" dirty="0" smtClean="0"/>
          </a:p>
          <a:p>
            <a:pPr lvl="0"/>
            <a:r>
              <a:rPr lang="en-US" dirty="0" smtClean="0"/>
              <a:t>TPE check list – TPE Portfolio</a:t>
            </a:r>
          </a:p>
          <a:p>
            <a:r>
              <a:rPr lang="en-US" dirty="0" smtClean="0"/>
              <a:t>Statements of concern (SOC)!!  Early is better --critical support process with US, CT, TC and program coordinator</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Stakes requirements</a:t>
            </a:r>
            <a:endParaRPr lang="en-US" dirty="0"/>
          </a:p>
        </p:txBody>
      </p:sp>
      <p:sp>
        <p:nvSpPr>
          <p:cNvPr id="3" name="Content Placeholder 2"/>
          <p:cNvSpPr>
            <a:spLocks noGrp="1"/>
          </p:cNvSpPr>
          <p:nvPr>
            <p:ph idx="1"/>
          </p:nvPr>
        </p:nvSpPr>
        <p:spPr/>
        <p:txBody>
          <a:bodyPr/>
          <a:lstStyle/>
          <a:p>
            <a:r>
              <a:rPr lang="en-US" dirty="0" smtClean="0"/>
              <a:t>In CA the Teacher Preparation Program = 3 years</a:t>
            </a:r>
          </a:p>
          <a:p>
            <a:r>
              <a:rPr lang="en-US" dirty="0"/>
              <a:t>	</a:t>
            </a:r>
            <a:r>
              <a:rPr lang="en-US" dirty="0" smtClean="0"/>
              <a:t>1 year at the University</a:t>
            </a:r>
          </a:p>
          <a:p>
            <a:r>
              <a:rPr lang="en-US" dirty="0"/>
              <a:t>	</a:t>
            </a:r>
            <a:r>
              <a:rPr lang="en-US" dirty="0" smtClean="0"/>
              <a:t>2 years on site  (BTSA – now CTI?)</a:t>
            </a:r>
          </a:p>
          <a:p>
            <a:r>
              <a:rPr lang="en-US" dirty="0" smtClean="0"/>
              <a:t>At the University candidates must meet:</a:t>
            </a:r>
          </a:p>
          <a:p>
            <a:r>
              <a:rPr lang="en-US" dirty="0" smtClean="0"/>
              <a:t>Teacher Performance Expectations within the program</a:t>
            </a:r>
          </a:p>
          <a:p>
            <a:r>
              <a:rPr lang="en-US" dirty="0" smtClean="0"/>
              <a:t>Teacher Performance Assessments at the state level</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7502" y="4443045"/>
            <a:ext cx="2203205" cy="180034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30487" y="4443045"/>
            <a:ext cx="2254176" cy="1683118"/>
          </a:xfrm>
          <a:prstGeom prst="rect">
            <a:avLst/>
          </a:prstGeom>
        </p:spPr>
      </p:pic>
    </p:spTree>
    <p:extLst>
      <p:ext uri="{BB962C8B-B14F-4D97-AF65-F5344CB8AC3E}">
        <p14:creationId xmlns:p14="http://schemas.microsoft.com/office/powerpoint/2010/main" val="2875208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Performance Expectations (CA)</a:t>
            </a:r>
            <a:endParaRPr lang="en-US" dirty="0"/>
          </a:p>
        </p:txBody>
      </p:sp>
      <p:sp>
        <p:nvSpPr>
          <p:cNvPr id="3" name="Content Placeholder 2"/>
          <p:cNvSpPr>
            <a:spLocks noGrp="1"/>
          </p:cNvSpPr>
          <p:nvPr>
            <p:ph idx="1"/>
          </p:nvPr>
        </p:nvSpPr>
        <p:spPr/>
        <p:txBody>
          <a:bodyPr/>
          <a:lstStyle/>
          <a:p>
            <a:endParaRPr lang="en-US" dirty="0" smtClean="0"/>
          </a:p>
          <a:p>
            <a:r>
              <a:rPr lang="en-US" dirty="0" smtClean="0"/>
              <a:t>TPE’s are evaluated by the US each semester 6 (with several elements-based on the CSTP!)</a:t>
            </a:r>
          </a:p>
          <a:p>
            <a:r>
              <a:rPr lang="en-US" dirty="0" smtClean="0"/>
              <a:t>First semester – approaching</a:t>
            </a:r>
          </a:p>
          <a:p>
            <a:r>
              <a:rPr lang="en-US" dirty="0" smtClean="0"/>
              <a:t>Second semester – must all be meets (at the novice level)</a:t>
            </a:r>
          </a:p>
          <a:p>
            <a:r>
              <a:rPr lang="en-US" dirty="0" smtClean="0"/>
              <a:t>TPE portfolio is now digital</a:t>
            </a:r>
          </a:p>
          <a:p>
            <a:r>
              <a:rPr lang="en-US" dirty="0" smtClean="0"/>
              <a:t>Shared at the Exit meeting</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267200" y="4197033"/>
            <a:ext cx="4210050" cy="215741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Teacher Performance </a:t>
            </a:r>
            <a:br>
              <a:rPr lang="en-US" dirty="0" smtClean="0"/>
            </a:br>
            <a:r>
              <a:rPr lang="en-US" dirty="0" smtClean="0"/>
              <a:t>Assessments </a:t>
            </a:r>
            <a:endParaRPr lang="en-US" dirty="0"/>
          </a:p>
        </p:txBody>
      </p:sp>
      <p:sp>
        <p:nvSpPr>
          <p:cNvPr id="3" name="Content Placeholder 2"/>
          <p:cNvSpPr>
            <a:spLocks noGrp="1"/>
          </p:cNvSpPr>
          <p:nvPr>
            <p:ph idx="1"/>
          </p:nvPr>
        </p:nvSpPr>
        <p:spPr/>
        <p:txBody>
          <a:bodyPr/>
          <a:lstStyle/>
          <a:p>
            <a:endParaRPr lang="en-US" dirty="0" smtClean="0"/>
          </a:p>
          <a:p>
            <a:r>
              <a:rPr lang="en-US" dirty="0" smtClean="0"/>
              <a:t>High stakes on-line assessment– assessed by state assessors</a:t>
            </a:r>
          </a:p>
          <a:p>
            <a:endParaRPr lang="en-US" dirty="0" smtClean="0"/>
          </a:p>
          <a:p>
            <a:r>
              <a:rPr lang="en-US" dirty="0" err="1" smtClean="0"/>
              <a:t>edTPA</a:t>
            </a:r>
            <a:r>
              <a:rPr lang="en-US" dirty="0" smtClean="0"/>
              <a:t> – one submission in the spring, but candidates will be preparing and practicing</a:t>
            </a:r>
            <a:r>
              <a:rPr lang="en-US" dirty="0"/>
              <a:t> </a:t>
            </a:r>
            <a:r>
              <a:rPr lang="en-US" dirty="0" smtClean="0"/>
              <a:t>all year!</a:t>
            </a:r>
          </a:p>
          <a:p>
            <a:r>
              <a:rPr lang="en-US" dirty="0" smtClean="0"/>
              <a:t>Several video clips required……practice would be beneficial! (start thinking about permission slips?)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 dispositions (CA + NCATE)</a:t>
            </a:r>
            <a:endParaRPr lang="en-US" dirty="0"/>
          </a:p>
        </p:txBody>
      </p:sp>
      <p:sp>
        <p:nvSpPr>
          <p:cNvPr id="3" name="Content Placeholder 2"/>
          <p:cNvSpPr>
            <a:spLocks noGrp="1"/>
          </p:cNvSpPr>
          <p:nvPr>
            <p:ph idx="1"/>
          </p:nvPr>
        </p:nvSpPr>
        <p:spPr/>
        <p:txBody>
          <a:bodyPr>
            <a:normAutofit/>
          </a:bodyPr>
          <a:lstStyle/>
          <a:p>
            <a:r>
              <a:rPr lang="en-US" dirty="0" smtClean="0"/>
              <a:t>6 Professional dispositions adopted by CSUSM SOE:</a:t>
            </a:r>
          </a:p>
          <a:p>
            <a:r>
              <a:rPr lang="en-US" dirty="0" smtClean="0"/>
              <a:t>Social justice and equity; collaboration; life-long learning; reflective teaching and learning; professional ethics; critical thinking</a:t>
            </a:r>
          </a:p>
          <a:p>
            <a:endParaRPr lang="en-US" dirty="0" smtClean="0"/>
          </a:p>
          <a:p>
            <a:r>
              <a:rPr lang="en-US" u="sng" dirty="0" smtClean="0"/>
              <a:t>First semester:</a:t>
            </a:r>
          </a:p>
          <a:p>
            <a:r>
              <a:rPr lang="en-US" dirty="0" smtClean="0"/>
              <a:t>Candidates do a self assessment</a:t>
            </a:r>
          </a:p>
          <a:p>
            <a:r>
              <a:rPr lang="en-US" dirty="0" smtClean="0"/>
              <a:t>Answering the question:  how is the teacher candidate demonstrating their commitment to these dispositions?  What is the evidence?  What behaviors can we identify?</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7"/>
            <a:ext cx="6962775" cy="3362008"/>
          </a:xfrm>
        </p:spPr>
        <p:txBody>
          <a:bodyPr>
            <a:normAutofit/>
          </a:bodyPr>
          <a:lstStyle/>
          <a:p>
            <a:r>
              <a:rPr lang="en-US" dirty="0" smtClean="0"/>
              <a:t>Review: Co-Teaching in Clinical Practice</a:t>
            </a:r>
            <a:br>
              <a:rPr lang="en-US" dirty="0" smtClean="0"/>
            </a:br>
            <a:r>
              <a:rPr lang="en-US" dirty="0" smtClean="0"/>
              <a:t/>
            </a:r>
            <a:br>
              <a:rPr lang="en-US" dirty="0" smtClean="0"/>
            </a:br>
            <a:r>
              <a:rPr lang="en-US" sz="2200" b="1" dirty="0" smtClean="0"/>
              <a:t>   </a:t>
            </a:r>
            <a:r>
              <a:rPr lang="en-US" sz="2200" dirty="0" smtClean="0"/>
              <a:t/>
            </a:r>
            <a:br>
              <a:rPr lang="en-US" sz="2200" dirty="0" smtClean="0"/>
            </a:br>
            <a:endParaRPr lang="en-US" sz="2200" dirty="0"/>
          </a:p>
        </p:txBody>
      </p:sp>
      <p:pic>
        <p:nvPicPr>
          <p:cNvPr id="4" name="Content Placeholder 3"/>
          <p:cNvPicPr>
            <a:picLocks noGrp="1" noChangeAspect="1"/>
          </p:cNvPicPr>
          <p:nvPr>
            <p:ph idx="1"/>
          </p:nvPr>
        </p:nvPicPr>
        <p:blipFill>
          <a:blip r:embed="rId2" cstate="print"/>
          <a:srcRect l="-39847" r="-39847"/>
          <a:stretch>
            <a:fillRect/>
          </a:stretch>
        </p:blipFill>
        <p:spPr>
          <a:xfrm>
            <a:off x="752474" y="3317677"/>
            <a:ext cx="7324725" cy="2908696"/>
          </a:xfrm>
        </p:spPr>
      </p:pic>
    </p:spTree>
    <p:extLst>
      <p:ext uri="{BB962C8B-B14F-4D97-AF65-F5344CB8AC3E}">
        <p14:creationId xmlns:p14="http://schemas.microsoft.com/office/powerpoint/2010/main" val="25884023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Co-teaching?</a:t>
            </a:r>
            <a:r>
              <a:rPr lang="en-US" dirty="0" smtClean="0"/>
              <a:t/>
            </a:r>
            <a:br>
              <a:rPr lang="en-US" dirty="0" smtClean="0"/>
            </a:br>
            <a:endParaRPr lang="en-US" sz="2200" dirty="0"/>
          </a:p>
        </p:txBody>
      </p:sp>
      <p:pic>
        <p:nvPicPr>
          <p:cNvPr id="7" name="Content Placeholder 6" descr="images.jpg"/>
          <p:cNvPicPr>
            <a:picLocks noGrp="1" noChangeAspect="1"/>
          </p:cNvPicPr>
          <p:nvPr>
            <p:ph idx="1"/>
          </p:nvPr>
        </p:nvPicPr>
        <p:blipFill>
          <a:blip r:embed="rId3" cstate="print">
            <a:extLst>
              <a:ext uri="{28A0092B-C50C-407E-A947-70E740481C1C}">
                <a14:useLocalDpi xmlns:a14="http://schemas.microsoft.com/office/drawing/2010/main" val="0"/>
              </a:ext>
            </a:extLst>
          </a:blip>
          <a:srcRect l="3235" r="3235"/>
          <a:stretch>
            <a:fillRect/>
          </a:stretch>
        </p:blipFill>
        <p:spPr/>
      </p:pic>
      <p:sp>
        <p:nvSpPr>
          <p:cNvPr id="3" name="Slide Number Placeholder 2"/>
          <p:cNvSpPr>
            <a:spLocks noGrp="1"/>
          </p:cNvSpPr>
          <p:nvPr>
            <p:ph type="sldNum" sz="quarter" idx="12"/>
          </p:nvPr>
        </p:nvSpPr>
        <p:spPr/>
        <p:txBody>
          <a:bodyPr/>
          <a:lstStyle/>
          <a:p>
            <a:fld id="{2C123DAC-B15B-874D-8413-A79AC42BD497}" type="slidenum">
              <a:rPr lang="en-US" smtClean="0"/>
              <a:pPr/>
              <a:t>16</a:t>
            </a:fld>
            <a:endParaRPr lang="en-US"/>
          </a:p>
        </p:txBody>
      </p:sp>
    </p:spTree>
    <p:extLst>
      <p:ext uri="{BB962C8B-B14F-4D97-AF65-F5344CB8AC3E}">
        <p14:creationId xmlns:p14="http://schemas.microsoft.com/office/powerpoint/2010/main" val="15103641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Villa, Thousand, </a:t>
            </a:r>
            <a:r>
              <a:rPr lang="en-US" b="1" dirty="0"/>
              <a:t>&amp;</a:t>
            </a:r>
            <a:r>
              <a:rPr lang="en-US" b="1" dirty="0" smtClean="0"/>
              <a:t> Nevin (2013)</a:t>
            </a:r>
            <a:r>
              <a:rPr lang="en-US" dirty="0" smtClean="0"/>
              <a:t/>
            </a:r>
            <a:br>
              <a:rPr lang="en-US" dirty="0" smtClean="0"/>
            </a:br>
            <a:endParaRPr lang="en-US" sz="2200" dirty="0"/>
          </a:p>
        </p:txBody>
      </p:sp>
      <p:sp>
        <p:nvSpPr>
          <p:cNvPr id="3" name="Content Placeholder 2"/>
          <p:cNvSpPr>
            <a:spLocks noGrp="1"/>
          </p:cNvSpPr>
          <p:nvPr>
            <p:ph idx="1"/>
          </p:nvPr>
        </p:nvSpPr>
        <p:spPr/>
        <p:txBody>
          <a:bodyPr>
            <a:normAutofit fontScale="62500" lnSpcReduction="20000"/>
          </a:bodyPr>
          <a:lstStyle/>
          <a:p>
            <a:pPr marL="0" indent="0">
              <a:buNone/>
            </a:pPr>
            <a:r>
              <a:rPr lang="en-US" sz="3300" dirty="0" smtClean="0"/>
              <a:t>Co</a:t>
            </a:r>
            <a:r>
              <a:rPr lang="en-US" sz="3300" dirty="0"/>
              <a:t>-teaching </a:t>
            </a:r>
            <a:r>
              <a:rPr lang="en-US" sz="3300" dirty="0" smtClean="0"/>
              <a:t>is: </a:t>
            </a:r>
          </a:p>
          <a:p>
            <a:pPr marL="0" indent="0">
              <a:buNone/>
            </a:pPr>
            <a:r>
              <a:rPr lang="en-US" sz="2400" dirty="0" smtClean="0"/>
              <a:t>- </a:t>
            </a:r>
            <a:r>
              <a:rPr lang="en-US" sz="2400" b="1" dirty="0" smtClean="0"/>
              <a:t>two </a:t>
            </a:r>
            <a:r>
              <a:rPr lang="en-US" sz="2400" b="1" dirty="0"/>
              <a:t>or more </a:t>
            </a:r>
            <a:r>
              <a:rPr lang="en-US" sz="2400" dirty="0"/>
              <a:t>people </a:t>
            </a:r>
            <a:endParaRPr lang="en-US" sz="2400" dirty="0" smtClean="0"/>
          </a:p>
          <a:p>
            <a:pPr marL="0" indent="0">
              <a:buNone/>
            </a:pPr>
            <a:r>
              <a:rPr lang="en-US" sz="2400" dirty="0" smtClean="0"/>
              <a:t>(</a:t>
            </a:r>
            <a:r>
              <a:rPr lang="en-US" sz="2400" dirty="0"/>
              <a:t>i.e., cooperating teacher and credential </a:t>
            </a:r>
            <a:r>
              <a:rPr lang="en-US" sz="2400" dirty="0" smtClean="0"/>
              <a:t>candidate</a:t>
            </a:r>
            <a:r>
              <a:rPr lang="en-US" sz="2400" dirty="0"/>
              <a:t>) </a:t>
            </a:r>
            <a:endParaRPr lang="en-US" sz="2400" dirty="0" smtClean="0"/>
          </a:p>
          <a:p>
            <a:pPr>
              <a:buFontTx/>
              <a:buChar char="-"/>
            </a:pPr>
            <a:r>
              <a:rPr lang="en-US" sz="2400" dirty="0" smtClean="0"/>
              <a:t>sharing </a:t>
            </a:r>
            <a:r>
              <a:rPr lang="en-US" sz="2400" dirty="0"/>
              <a:t>responsibility in </a:t>
            </a:r>
            <a:r>
              <a:rPr lang="en-US" sz="2400" b="1" dirty="0" smtClean="0"/>
              <a:t>planning</a:t>
            </a:r>
            <a:r>
              <a:rPr lang="en-US" sz="2400" dirty="0" smtClean="0"/>
              <a:t> for</a:t>
            </a:r>
            <a:r>
              <a:rPr lang="en-US" sz="2400" dirty="0"/>
              <a:t>, </a:t>
            </a:r>
            <a:endParaRPr lang="en-US" sz="2400" dirty="0" smtClean="0"/>
          </a:p>
          <a:p>
            <a:pPr>
              <a:buFontTx/>
              <a:buChar char="-"/>
            </a:pPr>
            <a:r>
              <a:rPr lang="en-US" sz="2400" b="1" dirty="0" smtClean="0"/>
              <a:t>teaching</a:t>
            </a:r>
            <a:r>
              <a:rPr lang="en-US" sz="2400" dirty="0"/>
              <a:t>, </a:t>
            </a:r>
            <a:endParaRPr lang="en-US" sz="2400" dirty="0" smtClean="0"/>
          </a:p>
          <a:p>
            <a:pPr marL="0" indent="0">
              <a:buNone/>
            </a:pPr>
            <a:r>
              <a:rPr lang="en-US" sz="2400" dirty="0" smtClean="0"/>
              <a:t>- and </a:t>
            </a:r>
            <a:r>
              <a:rPr lang="en-US" sz="2400" b="1" dirty="0"/>
              <a:t>assessing</a:t>
            </a:r>
            <a:r>
              <a:rPr lang="en-US" sz="2400" dirty="0"/>
              <a:t> the students </a:t>
            </a:r>
            <a:endParaRPr lang="en-US" sz="2400" dirty="0" smtClean="0"/>
          </a:p>
          <a:p>
            <a:pPr marL="0" indent="0">
              <a:buNone/>
            </a:pPr>
            <a:r>
              <a:rPr lang="en-US" sz="2400" dirty="0" smtClean="0"/>
              <a:t>assigned </a:t>
            </a:r>
            <a:r>
              <a:rPr lang="en-US" sz="2400" dirty="0"/>
              <a:t>to them for instruction</a:t>
            </a:r>
            <a:r>
              <a:rPr lang="en-US" sz="2400" dirty="0" smtClean="0"/>
              <a:t>.</a:t>
            </a:r>
          </a:p>
          <a:p>
            <a:pPr marL="0" indent="0">
              <a:buNone/>
            </a:pPr>
            <a:r>
              <a:rPr lang="en-US" sz="2800" dirty="0" smtClean="0"/>
              <a:t> </a:t>
            </a:r>
            <a:r>
              <a:rPr lang="en-US" sz="2800" dirty="0"/>
              <a:t>In a </a:t>
            </a:r>
            <a:r>
              <a:rPr lang="en-US" sz="2800" dirty="0" smtClean="0"/>
              <a:t>co</a:t>
            </a:r>
            <a:r>
              <a:rPr lang="en-US" sz="2800" dirty="0"/>
              <a:t>-teaching clinical practice </a:t>
            </a:r>
            <a:r>
              <a:rPr lang="en-US" sz="2800" dirty="0" smtClean="0"/>
              <a:t>approach</a:t>
            </a:r>
            <a:r>
              <a:rPr lang="en-US" sz="2400" dirty="0"/>
              <a:t>:</a:t>
            </a:r>
            <a:endParaRPr lang="en-US" sz="2400" dirty="0" smtClean="0"/>
          </a:p>
          <a:p>
            <a:pPr>
              <a:buFontTx/>
              <a:buChar char="-"/>
            </a:pPr>
            <a:r>
              <a:rPr lang="en-US" sz="2400" dirty="0" smtClean="0"/>
              <a:t>a </a:t>
            </a:r>
            <a:r>
              <a:rPr lang="en-US" sz="2400" b="1" dirty="0" smtClean="0"/>
              <a:t>cooperating </a:t>
            </a:r>
            <a:r>
              <a:rPr lang="en-US" sz="2400" b="1" dirty="0"/>
              <a:t>teacher </a:t>
            </a:r>
          </a:p>
          <a:p>
            <a:pPr>
              <a:buFontTx/>
              <a:buChar char="-"/>
            </a:pPr>
            <a:r>
              <a:rPr lang="en-US" sz="2400" dirty="0" smtClean="0"/>
              <a:t>and </a:t>
            </a:r>
            <a:r>
              <a:rPr lang="en-US" sz="2400" b="1" dirty="0"/>
              <a:t>credential candidate </a:t>
            </a:r>
            <a:endParaRPr lang="en-US" sz="2400" b="1" dirty="0" smtClean="0"/>
          </a:p>
          <a:p>
            <a:pPr marL="0" indent="0">
              <a:buNone/>
            </a:pPr>
            <a:r>
              <a:rPr lang="en-US" sz="2400" dirty="0" smtClean="0"/>
              <a:t>have </a:t>
            </a:r>
            <a:r>
              <a:rPr lang="en-US" sz="2400" dirty="0"/>
              <a:t>an ongoing partnership </a:t>
            </a:r>
            <a:r>
              <a:rPr lang="en-US" sz="2400" dirty="0" smtClean="0"/>
              <a:t>in</a:t>
            </a:r>
          </a:p>
          <a:p>
            <a:pPr>
              <a:buFontTx/>
              <a:buChar char="-"/>
            </a:pPr>
            <a:r>
              <a:rPr lang="en-US" sz="2400" b="1" dirty="0" smtClean="0"/>
              <a:t>planning </a:t>
            </a:r>
            <a:r>
              <a:rPr lang="en-US" sz="2400" dirty="0"/>
              <a:t>for </a:t>
            </a:r>
          </a:p>
          <a:p>
            <a:pPr>
              <a:buFontTx/>
              <a:buChar char="-"/>
            </a:pPr>
            <a:r>
              <a:rPr lang="en-US" sz="2400" dirty="0" smtClean="0"/>
              <a:t>and </a:t>
            </a:r>
            <a:r>
              <a:rPr lang="en-US" sz="2400" b="1" dirty="0"/>
              <a:t>practicing four co-teaching approaches </a:t>
            </a:r>
            <a:r>
              <a:rPr lang="en-US" sz="2400" dirty="0"/>
              <a:t>to collaboratively teach all students throughout the clinical </a:t>
            </a:r>
            <a:r>
              <a:rPr lang="en-US" sz="2400" dirty="0" smtClean="0"/>
              <a:t>experience.</a:t>
            </a:r>
            <a:endParaRPr lang="en-US" sz="2400" dirty="0"/>
          </a:p>
        </p:txBody>
      </p:sp>
      <p:pic>
        <p:nvPicPr>
          <p:cNvPr id="4" name="Picture 3" descr="imgre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5009" y="1600200"/>
            <a:ext cx="2501900" cy="3238500"/>
          </a:xfrm>
          <a:prstGeom prst="rect">
            <a:avLst/>
          </a:prstGeom>
        </p:spPr>
      </p:pic>
      <p:sp>
        <p:nvSpPr>
          <p:cNvPr id="5" name="Slide Number Placeholder 4"/>
          <p:cNvSpPr>
            <a:spLocks noGrp="1"/>
          </p:cNvSpPr>
          <p:nvPr>
            <p:ph type="sldNum" sz="quarter" idx="12"/>
          </p:nvPr>
        </p:nvSpPr>
        <p:spPr/>
        <p:txBody>
          <a:bodyPr/>
          <a:lstStyle/>
          <a:p>
            <a:fld id="{2C123DAC-B15B-874D-8413-A79AC42BD497}" type="slidenum">
              <a:rPr lang="en-US" smtClean="0"/>
              <a:pPr/>
              <a:t>17</a:t>
            </a:fld>
            <a:endParaRPr lang="en-US"/>
          </a:p>
        </p:txBody>
      </p:sp>
    </p:spTree>
    <p:extLst>
      <p:ext uri="{BB962C8B-B14F-4D97-AF65-F5344CB8AC3E}">
        <p14:creationId xmlns:p14="http://schemas.microsoft.com/office/powerpoint/2010/main" val="349197814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077" y="274638"/>
            <a:ext cx="6852790" cy="1943629"/>
          </a:xfrm>
        </p:spPr>
        <p:txBody>
          <a:bodyPr>
            <a:normAutofit/>
          </a:bodyPr>
          <a:lstStyle/>
          <a:p>
            <a:r>
              <a:rPr lang="en-US" b="1" dirty="0"/>
              <a:t>Why co-teach in </a:t>
            </a:r>
            <a:r>
              <a:rPr lang="en-US" b="1" dirty="0" smtClean="0"/>
              <a:t/>
            </a:r>
            <a:br>
              <a:rPr lang="en-US" b="1" dirty="0" smtClean="0"/>
            </a:br>
            <a:r>
              <a:rPr lang="en-US" b="1" dirty="0" smtClean="0"/>
              <a:t>clinical </a:t>
            </a:r>
            <a:r>
              <a:rPr lang="en-US" b="1" dirty="0"/>
              <a:t>practice?</a:t>
            </a:r>
            <a:r>
              <a:rPr lang="en-US" sz="2200" dirty="0"/>
              <a:t/>
            </a:r>
            <a:br>
              <a:rPr lang="en-US" sz="2200" dirty="0"/>
            </a:br>
            <a:r>
              <a:rPr lang="en-US" sz="2200" dirty="0"/>
              <a:t/>
            </a:r>
            <a:br>
              <a:rPr lang="en-US" sz="2200" dirty="0"/>
            </a:br>
            <a:endParaRPr lang="en-US" sz="2200" dirty="0"/>
          </a:p>
        </p:txBody>
      </p:sp>
      <p:sp>
        <p:nvSpPr>
          <p:cNvPr id="3" name="Content Placeholder 2"/>
          <p:cNvSpPr>
            <a:spLocks noGrp="1"/>
          </p:cNvSpPr>
          <p:nvPr>
            <p:ph idx="1"/>
          </p:nvPr>
        </p:nvSpPr>
        <p:spPr>
          <a:xfrm>
            <a:off x="473075" y="3682999"/>
            <a:ext cx="8229600" cy="3454400"/>
          </a:xfrm>
        </p:spPr>
        <p:txBody>
          <a:bodyPr>
            <a:normAutofit fontScale="92500"/>
          </a:bodyPr>
          <a:lstStyle/>
          <a:p>
            <a:pPr marL="457200" indent="-457200">
              <a:buAutoNum type="arabicPeriod"/>
            </a:pPr>
            <a:r>
              <a:rPr lang="en-US" sz="2400" dirty="0" smtClean="0"/>
              <a:t>Improved student achievement…..the stakes are high</a:t>
            </a:r>
          </a:p>
          <a:p>
            <a:pPr marL="457200" indent="-457200">
              <a:buAutoNum type="arabicPeriod"/>
            </a:pPr>
            <a:r>
              <a:rPr lang="en-US" sz="2400" dirty="0" smtClean="0"/>
              <a:t>Improved teacher preparation….scaffolding and training the brains of beginning teachers</a:t>
            </a:r>
          </a:p>
          <a:p>
            <a:pPr marL="457200" indent="-457200">
              <a:buAutoNum type="arabicPeriod"/>
            </a:pPr>
            <a:r>
              <a:rPr lang="en-US" sz="2400" dirty="0" smtClean="0"/>
              <a:t>Collaboration (PLC) is crucial to the changing culture of education…isolation is not the most effective process in a constantly changing environment</a:t>
            </a:r>
          </a:p>
          <a:p>
            <a:pPr marL="457200" indent="-457200">
              <a:buAutoNum type="arabicPeriod"/>
            </a:pPr>
            <a:r>
              <a:rPr lang="en-US" sz="2400" dirty="0" smtClean="0"/>
              <a:t>Increased confidence and competence building to solo teaching.</a:t>
            </a:r>
            <a:endParaRPr lang="en-US" sz="2400" dirty="0"/>
          </a:p>
        </p:txBody>
      </p:sp>
      <p:pic>
        <p:nvPicPr>
          <p:cNvPr id="4" name="Picture 3" descr="imgre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5527" y="274638"/>
            <a:ext cx="2038773" cy="2912533"/>
          </a:xfrm>
          <a:prstGeom prst="rect">
            <a:avLst/>
          </a:prstGeom>
        </p:spPr>
      </p:pic>
      <p:pic>
        <p:nvPicPr>
          <p:cNvPr id="5" name="Picture 4" descr="images.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33926" y="1471897"/>
            <a:ext cx="1946335" cy="2339271"/>
          </a:xfrm>
          <a:prstGeom prst="rect">
            <a:avLst/>
          </a:prstGeom>
        </p:spPr>
      </p:pic>
      <p:sp>
        <p:nvSpPr>
          <p:cNvPr id="6" name="Slide Number Placeholder 5"/>
          <p:cNvSpPr>
            <a:spLocks noGrp="1"/>
          </p:cNvSpPr>
          <p:nvPr>
            <p:ph type="sldNum" sz="quarter" idx="12"/>
          </p:nvPr>
        </p:nvSpPr>
        <p:spPr/>
        <p:txBody>
          <a:bodyPr/>
          <a:lstStyle/>
          <a:p>
            <a:fld id="{2C123DAC-B15B-874D-8413-A79AC42BD497}" type="slidenum">
              <a:rPr lang="en-US" smtClean="0"/>
              <a:pPr/>
              <a:t>18</a:t>
            </a:fld>
            <a:endParaRPr lang="en-US"/>
          </a:p>
        </p:txBody>
      </p:sp>
    </p:spTree>
    <p:extLst>
      <p:ext uri="{BB962C8B-B14F-4D97-AF65-F5344CB8AC3E}">
        <p14:creationId xmlns:p14="http://schemas.microsoft.com/office/powerpoint/2010/main" val="422673383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solidFill>
                  <a:srgbClr val="660066"/>
                </a:solidFill>
              </a:rPr>
              <a:t>Increased sharing and exchange of knowledge </a:t>
            </a:r>
            <a:r>
              <a:rPr lang="en-US" dirty="0" smtClean="0"/>
              <a:t>and skills through the processes of collaborative planning, problem solving, and co-teaching</a:t>
            </a:r>
          </a:p>
          <a:p>
            <a:pPr lvl="0"/>
            <a:r>
              <a:rPr lang="en-US" dirty="0" smtClean="0">
                <a:solidFill>
                  <a:srgbClr val="660066"/>
                </a:solidFill>
              </a:rPr>
              <a:t>Professional development for b</a:t>
            </a:r>
            <a:r>
              <a:rPr lang="en-US" dirty="0" smtClean="0"/>
              <a:t>oth cooperating teachers and credential candidates in a shared language and understanding of collaborative planning and teaching and methods for high quality co-planning and co-teaching</a:t>
            </a:r>
          </a:p>
          <a:p>
            <a:pPr lvl="0"/>
            <a:r>
              <a:rPr lang="en-US" dirty="0" smtClean="0">
                <a:solidFill>
                  <a:srgbClr val="660066"/>
                </a:solidFill>
              </a:rPr>
              <a:t>More opportunity to differentiate</a:t>
            </a:r>
            <a:r>
              <a:rPr lang="en-US" dirty="0" smtClean="0"/>
              <a:t> instruction to increase student access to and performance in the general education curriculum in mixed-ability classrooms, inclusive of English learners </a:t>
            </a:r>
          </a:p>
          <a:p>
            <a:pPr lvl="0"/>
            <a:r>
              <a:rPr lang="en-US" dirty="0" smtClean="0">
                <a:solidFill>
                  <a:srgbClr val="660066"/>
                </a:solidFill>
              </a:rPr>
              <a:t>Increased probability of closing the achievement gap </a:t>
            </a:r>
            <a:r>
              <a:rPr lang="en-US" dirty="0" smtClean="0"/>
              <a:t>and preventing special education referral by providing research-based instruction and intervention in a Response to Intervention co-teaching approach </a:t>
            </a:r>
          </a:p>
          <a:p>
            <a:r>
              <a:rPr lang="en-US" i="1" dirty="0" smtClean="0"/>
              <a:t> </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Aim</a:t>
            </a:r>
            <a:endParaRPr lang="en-US" dirty="0"/>
          </a:p>
        </p:txBody>
      </p:sp>
      <p:sp>
        <p:nvSpPr>
          <p:cNvPr id="3" name="Content Placeholder 2"/>
          <p:cNvSpPr>
            <a:spLocks noGrp="1"/>
          </p:cNvSpPr>
          <p:nvPr>
            <p:ph idx="1"/>
          </p:nvPr>
        </p:nvSpPr>
        <p:spPr/>
        <p:txBody>
          <a:bodyPr/>
          <a:lstStyle/>
          <a:p>
            <a:endParaRPr lang="en-US" dirty="0" smtClean="0"/>
          </a:p>
          <a:p>
            <a:r>
              <a:rPr lang="en-US" dirty="0" smtClean="0"/>
              <a:t>Because teaching today is increasingly complex in a constantly changing digital, discovery and political environment, our aim is to prepare the most effective teachers who can help to ensure access to learning including college and career readiness for all students.</a:t>
            </a:r>
          </a:p>
          <a:p>
            <a:endParaRPr lang="en-US" dirty="0" smtClean="0"/>
          </a:p>
          <a:p>
            <a:r>
              <a:rPr lang="en-US" dirty="0" smtClean="0"/>
              <a:t>To achieve this aim, we prepare teachers in a collaborative and supportive environment that helps them learn </a:t>
            </a:r>
            <a:r>
              <a:rPr lang="en-US" smtClean="0"/>
              <a:t>to navigate </a:t>
            </a:r>
            <a:r>
              <a:rPr lang="en-US" dirty="0" smtClean="0"/>
              <a:t>the complexities of the education profession (La </a:t>
            </a:r>
            <a:r>
              <a:rPr lang="en-US" dirty="0" err="1" smtClean="0"/>
              <a:t>vida</a:t>
            </a:r>
            <a:r>
              <a:rPr lang="en-US" dirty="0" smtClean="0"/>
              <a:t> </a:t>
            </a:r>
            <a:r>
              <a:rPr lang="en-US" dirty="0" err="1" smtClean="0"/>
              <a:t>loca</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Four Approaches to </a:t>
            </a:r>
            <a:r>
              <a:rPr lang="en-US" b="1" dirty="0"/>
              <a:t>C</a:t>
            </a:r>
            <a:r>
              <a:rPr lang="en-US" b="1" dirty="0" smtClean="0"/>
              <a:t>o-Teaching</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dirty="0" smtClean="0"/>
              <a:t>Supportive		Parallel</a:t>
            </a:r>
            <a:r>
              <a:rPr lang="en-US" sz="2800" dirty="0"/>
              <a:t>	</a:t>
            </a:r>
            <a:r>
              <a:rPr lang="en-US" sz="2800" dirty="0" smtClean="0"/>
              <a:t>	Complementary</a:t>
            </a:r>
          </a:p>
          <a:p>
            <a:pPr marL="0" indent="0" algn="ctr">
              <a:buNone/>
            </a:pPr>
            <a:r>
              <a:rPr lang="en-US" sz="2800" dirty="0" smtClean="0"/>
              <a:t>Team Co-Teaching</a:t>
            </a:r>
          </a:p>
          <a:p>
            <a:pPr marL="0" indent="0" algn="ctr">
              <a:buNone/>
            </a:pPr>
            <a:r>
              <a:rPr lang="en-US" sz="2000" dirty="0" smtClean="0"/>
              <a:t>Julie 10:25-10:45</a:t>
            </a:r>
            <a:endParaRPr lang="en-US" sz="2000" dirty="0"/>
          </a:p>
        </p:txBody>
      </p:sp>
      <p:pic>
        <p:nvPicPr>
          <p:cNvPr id="4" name="Picture 3" descr="image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148" y="3212896"/>
            <a:ext cx="7038261" cy="3258792"/>
          </a:xfrm>
          <a:prstGeom prst="rect">
            <a:avLst/>
          </a:prstGeom>
        </p:spPr>
      </p:pic>
      <p:sp>
        <p:nvSpPr>
          <p:cNvPr id="5" name="Slide Number Placeholder 4"/>
          <p:cNvSpPr>
            <a:spLocks noGrp="1"/>
          </p:cNvSpPr>
          <p:nvPr>
            <p:ph type="sldNum" sz="quarter" idx="12"/>
          </p:nvPr>
        </p:nvSpPr>
        <p:spPr/>
        <p:txBody>
          <a:bodyPr/>
          <a:lstStyle/>
          <a:p>
            <a:fld id="{2C123DAC-B15B-874D-8413-A79AC42BD497}" type="slidenum">
              <a:rPr lang="en-US" smtClean="0"/>
              <a:pPr/>
              <a:t>20</a:t>
            </a:fld>
            <a:endParaRPr lang="en-US"/>
          </a:p>
        </p:txBody>
      </p:sp>
    </p:spTree>
    <p:extLst>
      <p:ext uri="{BB962C8B-B14F-4D97-AF65-F5344CB8AC3E}">
        <p14:creationId xmlns:p14="http://schemas.microsoft.com/office/powerpoint/2010/main" val="300452547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228" y="274638"/>
            <a:ext cx="6096000" cy="1143000"/>
          </a:xfrm>
        </p:spPr>
        <p:txBody>
          <a:bodyPr>
            <a:normAutofit/>
          </a:bodyPr>
          <a:lstStyle/>
          <a:p>
            <a:r>
              <a:rPr lang="en-US" b="1" dirty="0" smtClean="0"/>
              <a:t>Supportive</a:t>
            </a:r>
            <a:r>
              <a:rPr lang="en-US" dirty="0" smtClean="0"/>
              <a:t/>
            </a:r>
            <a:br>
              <a:rPr lang="en-US" dirty="0" smtClean="0"/>
            </a:br>
            <a:endParaRPr lang="en-US" sz="2200" dirty="0"/>
          </a:p>
        </p:txBody>
      </p:sp>
      <p:sp>
        <p:nvSpPr>
          <p:cNvPr id="3" name="Content Placeholder 2"/>
          <p:cNvSpPr>
            <a:spLocks noGrp="1"/>
          </p:cNvSpPr>
          <p:nvPr>
            <p:ph idx="1"/>
          </p:nvPr>
        </p:nvSpPr>
        <p:spPr/>
        <p:txBody>
          <a:bodyPr>
            <a:normAutofit/>
          </a:bodyPr>
          <a:lstStyle/>
          <a:p>
            <a:r>
              <a:rPr lang="en-US" dirty="0"/>
              <a:t>Supportive co-teaching is when one teacher takes the lead instructional role and the other(s) rotates among the students providing support. </a:t>
            </a:r>
            <a:endParaRPr lang="en-US" dirty="0" smtClean="0"/>
          </a:p>
          <a:p>
            <a:r>
              <a:rPr lang="en-US" dirty="0" smtClean="0"/>
              <a:t>The </a:t>
            </a:r>
            <a:r>
              <a:rPr lang="en-US" dirty="0"/>
              <a:t>co-teacher(s) taking the supportive role watches or listens as students work together, stepping in to provide one-to-one tutorial assistance when necessary while the other co-teacher continues to direct the lesson. </a:t>
            </a:r>
            <a:endParaRPr lang="en-US" dirty="0" smtClean="0"/>
          </a:p>
          <a:p>
            <a:r>
              <a:rPr lang="en-US" dirty="0" smtClean="0"/>
              <a:t>Teachers </a:t>
            </a:r>
            <a:r>
              <a:rPr lang="en-US" dirty="0"/>
              <a:t>new to co-teaching or who are short of planning time often begin with this approach.</a:t>
            </a:r>
          </a:p>
          <a:p>
            <a:endParaRPr lang="en-US" dirty="0"/>
          </a:p>
        </p:txBody>
      </p:sp>
      <p:sp>
        <p:nvSpPr>
          <p:cNvPr id="4" name="Slide Number Placeholder 3"/>
          <p:cNvSpPr>
            <a:spLocks noGrp="1"/>
          </p:cNvSpPr>
          <p:nvPr>
            <p:ph type="sldNum" sz="quarter" idx="12"/>
          </p:nvPr>
        </p:nvSpPr>
        <p:spPr/>
        <p:txBody>
          <a:bodyPr/>
          <a:lstStyle/>
          <a:p>
            <a:fld id="{2C123DAC-B15B-874D-8413-A79AC42BD497}" type="slidenum">
              <a:rPr lang="en-US" smtClean="0"/>
              <a:pPr/>
              <a:t>21</a:t>
            </a:fld>
            <a:endParaRPr lang="en-US"/>
          </a:p>
        </p:txBody>
      </p:sp>
      <p:pic>
        <p:nvPicPr>
          <p:cNvPr id="5" name="Picture 4" descr="stock-photo-teamwork-two-people-are-moving-a-piece-of-the-puzzle-107032847.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135804"/>
            <a:ext cx="1624771" cy="1326896"/>
          </a:xfrm>
          <a:prstGeom prst="rect">
            <a:avLst/>
          </a:prstGeom>
        </p:spPr>
      </p:pic>
    </p:spTree>
    <p:extLst>
      <p:ext uri="{BB962C8B-B14F-4D97-AF65-F5344CB8AC3E}">
        <p14:creationId xmlns:p14="http://schemas.microsoft.com/office/powerpoint/2010/main" val="322244357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7220" y="274638"/>
            <a:ext cx="6109579" cy="1143000"/>
          </a:xfrm>
        </p:spPr>
        <p:txBody>
          <a:bodyPr>
            <a:normAutofit/>
          </a:bodyPr>
          <a:lstStyle/>
          <a:p>
            <a:r>
              <a:rPr lang="en-US" b="1" dirty="0" smtClean="0"/>
              <a:t>Complementary</a:t>
            </a:r>
            <a:br>
              <a:rPr lang="en-US" b="1" dirty="0" smtClean="0"/>
            </a:br>
            <a:endParaRPr lang="en-US" sz="2200" dirty="0"/>
          </a:p>
        </p:txBody>
      </p:sp>
      <p:sp>
        <p:nvSpPr>
          <p:cNvPr id="3" name="Content Placeholder 2"/>
          <p:cNvSpPr>
            <a:spLocks noGrp="1"/>
          </p:cNvSpPr>
          <p:nvPr>
            <p:ph idx="1"/>
          </p:nvPr>
        </p:nvSpPr>
        <p:spPr/>
        <p:txBody>
          <a:bodyPr/>
          <a:lstStyle/>
          <a:p>
            <a:r>
              <a:rPr lang="en-US" dirty="0"/>
              <a:t>Complementary co-teaching is when co-teachers do something to enhance the instruction provided by the other co-teacher(s</a:t>
            </a:r>
            <a:r>
              <a:rPr lang="en-US" dirty="0" smtClean="0"/>
              <a:t>)</a:t>
            </a:r>
          </a:p>
          <a:p>
            <a:r>
              <a:rPr lang="en-US" dirty="0" smtClean="0"/>
              <a:t>As </a:t>
            </a:r>
            <a:r>
              <a:rPr lang="en-US" dirty="0"/>
              <a:t>co-teachers gain in their confidence and acquire knowledge and skills from one another, complementary co-teaching become a preferred approach.</a:t>
            </a:r>
          </a:p>
          <a:p>
            <a:endParaRPr lang="en-US" dirty="0"/>
          </a:p>
        </p:txBody>
      </p:sp>
      <p:sp>
        <p:nvSpPr>
          <p:cNvPr id="4" name="Slide Number Placeholder 3"/>
          <p:cNvSpPr>
            <a:spLocks noGrp="1"/>
          </p:cNvSpPr>
          <p:nvPr>
            <p:ph type="sldNum" sz="quarter" idx="12"/>
          </p:nvPr>
        </p:nvSpPr>
        <p:spPr/>
        <p:txBody>
          <a:bodyPr/>
          <a:lstStyle/>
          <a:p>
            <a:fld id="{2C123DAC-B15B-874D-8413-A79AC42BD497}" type="slidenum">
              <a:rPr lang="en-US" smtClean="0"/>
              <a:pPr/>
              <a:t>22</a:t>
            </a:fld>
            <a:endParaRPr lang="en-US"/>
          </a:p>
        </p:txBody>
      </p:sp>
      <p:pic>
        <p:nvPicPr>
          <p:cNvPr id="5" name="Picture 4" descr="url.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56009" y="372983"/>
            <a:ext cx="1535926" cy="1044655"/>
          </a:xfrm>
          <a:prstGeom prst="rect">
            <a:avLst/>
          </a:prstGeom>
        </p:spPr>
      </p:pic>
    </p:spTree>
    <p:extLst>
      <p:ext uri="{BB962C8B-B14F-4D97-AF65-F5344CB8AC3E}">
        <p14:creationId xmlns:p14="http://schemas.microsoft.com/office/powerpoint/2010/main" val="399931015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817774" cy="1143000"/>
          </a:xfrm>
        </p:spPr>
        <p:txBody>
          <a:bodyPr>
            <a:normAutofit fontScale="90000"/>
          </a:bodyPr>
          <a:lstStyle/>
          <a:p>
            <a:r>
              <a:rPr lang="en-US" b="1" dirty="0" smtClean="0"/>
              <a:t>Parallel</a:t>
            </a:r>
            <a:br>
              <a:rPr lang="en-US" b="1" dirty="0" smtClean="0"/>
            </a:br>
            <a:endParaRPr lang="en-US" b="1" dirty="0"/>
          </a:p>
        </p:txBody>
      </p:sp>
      <p:sp>
        <p:nvSpPr>
          <p:cNvPr id="3" name="Content Placeholder 2"/>
          <p:cNvSpPr>
            <a:spLocks noGrp="1"/>
          </p:cNvSpPr>
          <p:nvPr>
            <p:ph idx="1"/>
          </p:nvPr>
        </p:nvSpPr>
        <p:spPr/>
        <p:txBody>
          <a:bodyPr>
            <a:normAutofit/>
          </a:bodyPr>
          <a:lstStyle/>
          <a:p>
            <a:r>
              <a:rPr lang="en-US" dirty="0"/>
              <a:t>Parallel co-teaching is when two or more people work with different groups of students in different sections of the classroom. </a:t>
            </a:r>
            <a:endParaRPr lang="en-US" dirty="0" smtClean="0"/>
          </a:p>
          <a:p>
            <a:r>
              <a:rPr lang="en-US" dirty="0" smtClean="0"/>
              <a:t>Co</a:t>
            </a:r>
            <a:r>
              <a:rPr lang="en-US" dirty="0"/>
              <a:t>-teachers may rotate among the groups; and, sometimes there may be one group of students that works without a co-teacher for at least part of the </a:t>
            </a:r>
            <a:r>
              <a:rPr lang="en-US" dirty="0" smtClean="0"/>
              <a:t>time. </a:t>
            </a:r>
          </a:p>
          <a:p>
            <a:r>
              <a:rPr lang="en-US" dirty="0" smtClean="0"/>
              <a:t>Key </a:t>
            </a:r>
            <a:r>
              <a:rPr lang="en-US" dirty="0"/>
              <a:t>to parallel co-teaching is that each co-teacher eventually works with every student in the class. </a:t>
            </a:r>
          </a:p>
          <a:p>
            <a:endParaRPr lang="en-US" dirty="0"/>
          </a:p>
        </p:txBody>
      </p:sp>
      <p:sp>
        <p:nvSpPr>
          <p:cNvPr id="4" name="Slide Number Placeholder 3"/>
          <p:cNvSpPr>
            <a:spLocks noGrp="1"/>
          </p:cNvSpPr>
          <p:nvPr>
            <p:ph type="sldNum" sz="quarter" idx="12"/>
          </p:nvPr>
        </p:nvSpPr>
        <p:spPr/>
        <p:txBody>
          <a:bodyPr/>
          <a:lstStyle/>
          <a:p>
            <a:fld id="{2C123DAC-B15B-874D-8413-A79AC42BD497}" type="slidenum">
              <a:rPr lang="en-US" smtClean="0"/>
              <a:pPr/>
              <a:t>23</a:t>
            </a:fld>
            <a:endParaRPr lang="en-US"/>
          </a:p>
        </p:txBody>
      </p:sp>
      <p:pic>
        <p:nvPicPr>
          <p:cNvPr id="5" name="Picture 4" descr="parallel-lines.bmp"/>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22690" y="106572"/>
            <a:ext cx="1991504" cy="1493628"/>
          </a:xfrm>
          <a:prstGeom prst="rect">
            <a:avLst/>
          </a:prstGeom>
        </p:spPr>
      </p:pic>
    </p:spTree>
    <p:extLst>
      <p:ext uri="{BB962C8B-B14F-4D97-AF65-F5344CB8AC3E}">
        <p14:creationId xmlns:p14="http://schemas.microsoft.com/office/powerpoint/2010/main" val="332608030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Team Co-Teaching</a:t>
            </a:r>
            <a:br>
              <a:rPr lang="en-US" b="1" dirty="0" smtClean="0"/>
            </a:br>
            <a:r>
              <a:rPr lang="en-US" sz="2200" dirty="0" err="1" smtClean="0"/>
              <a:t>Juli</a:t>
            </a:r>
            <a:endParaRPr lang="en-US" sz="2200" dirty="0"/>
          </a:p>
        </p:txBody>
      </p:sp>
      <p:sp>
        <p:nvSpPr>
          <p:cNvPr id="3" name="Content Placeholder 2"/>
          <p:cNvSpPr>
            <a:spLocks noGrp="1"/>
          </p:cNvSpPr>
          <p:nvPr>
            <p:ph idx="1"/>
          </p:nvPr>
        </p:nvSpPr>
        <p:spPr/>
        <p:txBody>
          <a:bodyPr>
            <a:normAutofit lnSpcReduction="10000"/>
          </a:bodyPr>
          <a:lstStyle/>
          <a:p>
            <a:r>
              <a:rPr lang="en-US" dirty="0"/>
              <a:t>Team co-teaching is when two or more people do what the traditional teacher has always done – plan, teach, assess, and assume responsibility for all of the students in the classroom. </a:t>
            </a:r>
            <a:endParaRPr lang="en-US" dirty="0" smtClean="0"/>
          </a:p>
          <a:p>
            <a:r>
              <a:rPr lang="en-US" dirty="0" smtClean="0"/>
              <a:t>Team </a:t>
            </a:r>
            <a:r>
              <a:rPr lang="en-US" dirty="0"/>
              <a:t>co-teachers share leadership and responsibility. Team co-teachers share lessons in ways that allow students to experience each teacher’s </a:t>
            </a:r>
            <a:r>
              <a:rPr lang="en-US" dirty="0" smtClean="0"/>
              <a:t>expertise. </a:t>
            </a:r>
          </a:p>
          <a:p>
            <a:r>
              <a:rPr lang="en-US" dirty="0" smtClean="0"/>
              <a:t>In </a:t>
            </a:r>
            <a:r>
              <a:rPr lang="en-US" dirty="0"/>
              <a:t>team co-teaching, co-teachers simultaneously deliver lessons and are comfortable alternately taking the lead and being the supporter</a:t>
            </a:r>
            <a:r>
              <a:rPr lang="en-US" dirty="0" smtClean="0"/>
              <a:t>.</a:t>
            </a:r>
          </a:p>
          <a:p>
            <a:r>
              <a:rPr lang="en-US" dirty="0" smtClean="0"/>
              <a:t>The </a:t>
            </a:r>
            <a:r>
              <a:rPr lang="en-US" dirty="0"/>
              <a:t>test of a successful team teaching partnership is that the students view each teacher as equally knowledgeable and credible. </a:t>
            </a:r>
          </a:p>
          <a:p>
            <a:endParaRPr lang="en-US" dirty="0"/>
          </a:p>
        </p:txBody>
      </p:sp>
      <p:sp>
        <p:nvSpPr>
          <p:cNvPr id="4" name="Slide Number Placeholder 3"/>
          <p:cNvSpPr>
            <a:spLocks noGrp="1"/>
          </p:cNvSpPr>
          <p:nvPr>
            <p:ph type="sldNum" sz="quarter" idx="12"/>
          </p:nvPr>
        </p:nvSpPr>
        <p:spPr/>
        <p:txBody>
          <a:bodyPr/>
          <a:lstStyle/>
          <a:p>
            <a:fld id="{2C123DAC-B15B-874D-8413-A79AC42BD497}" type="slidenum">
              <a:rPr lang="en-US" smtClean="0"/>
              <a:pPr/>
              <a:t>24</a:t>
            </a:fld>
            <a:endParaRPr lang="en-US"/>
          </a:p>
        </p:txBody>
      </p:sp>
      <p:pic>
        <p:nvPicPr>
          <p:cNvPr id="5" name="Picture 4" descr="images.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24590" y="143921"/>
            <a:ext cx="1885744" cy="1412488"/>
          </a:xfrm>
          <a:prstGeom prst="rect">
            <a:avLst/>
          </a:prstGeom>
        </p:spPr>
      </p:pic>
    </p:spTree>
    <p:extLst>
      <p:ext uri="{BB962C8B-B14F-4D97-AF65-F5344CB8AC3E}">
        <p14:creationId xmlns:p14="http://schemas.microsoft.com/office/powerpoint/2010/main" val="213242988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of Co-teaching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660066"/>
                </a:solidFill>
              </a:rPr>
              <a:t>Planning Time </a:t>
            </a:r>
            <a:r>
              <a:rPr lang="en-US" dirty="0" smtClean="0"/>
              <a:t>– Initially, co-teaching necessarily involves more time for planning together. While building a working relationship, both teachers need time to voice their thoughts and ask one another questions to be sure the lesson preparation and delivery go smoothly. </a:t>
            </a:r>
          </a:p>
          <a:p>
            <a:r>
              <a:rPr lang="en-US" dirty="0" smtClean="0">
                <a:solidFill>
                  <a:srgbClr val="660066"/>
                </a:solidFill>
              </a:rPr>
              <a:t>Reflection Time </a:t>
            </a:r>
            <a:r>
              <a:rPr lang="en-US" dirty="0" smtClean="0"/>
              <a:t>- Since teaching is a recursive process – planning, delivery, reflection -- discussions of assessment and reflection are usually threaded throughout the planning conversations. However, once a routine and pattern emerge, the planning time usually is reduced. </a:t>
            </a:r>
          </a:p>
          <a:p>
            <a:pPr lvl="0"/>
            <a:r>
              <a:rPr lang="en-US" dirty="0" smtClean="0">
                <a:solidFill>
                  <a:srgbClr val="660066"/>
                </a:solidFill>
              </a:rPr>
              <a:t>Preparation for Individual Teaching </a:t>
            </a:r>
            <a:r>
              <a:rPr lang="en-US" dirty="0" smtClean="0"/>
              <a:t>– For Co-teaching in Clinical Practice, there is a gradual shift of lead responsibility for the planning from the Cooperating Teacher to the Teacher Candidate. In addition, the Teacher Candidate can do a few days or even a couple of weeks of solo teaching. </a:t>
            </a:r>
          </a:p>
          <a:p>
            <a:pPr lvl="0"/>
            <a:r>
              <a:rPr lang="en-US" dirty="0" smtClean="0">
                <a:solidFill>
                  <a:srgbClr val="660066"/>
                </a:solidFill>
              </a:rPr>
              <a:t>Relinquishing Control </a:t>
            </a:r>
            <a:r>
              <a:rPr lang="en-US" dirty="0" smtClean="0"/>
              <a:t>– For some teachers, the idea of not being in complete control is a foreign notion. After all, one teacher per classroom most of the time is certainly the norm. For teachers who have difficulty relinquishing control, co-teaching is not likely a good option.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time</a:t>
            </a:r>
            <a:endParaRPr lang="en-US" dirty="0"/>
          </a:p>
        </p:txBody>
      </p:sp>
      <p:sp>
        <p:nvSpPr>
          <p:cNvPr id="3" name="Content Placeholder 2"/>
          <p:cNvSpPr>
            <a:spLocks noGrp="1"/>
          </p:cNvSpPr>
          <p:nvPr>
            <p:ph idx="1"/>
          </p:nvPr>
        </p:nvSpPr>
        <p:spPr/>
        <p:txBody>
          <a:bodyPr/>
          <a:lstStyle/>
          <a:p>
            <a:pPr marL="342900" indent="-342900"/>
            <a:endParaRPr lang="en-US" dirty="0" smtClean="0"/>
          </a:p>
          <a:p>
            <a:pPr marL="342900" indent="-342900">
              <a:buFont typeface="Arial"/>
              <a:buChar char="•"/>
            </a:pPr>
            <a:r>
              <a:rPr lang="en-US" dirty="0" smtClean="0"/>
              <a:t>Set boundaries and a specific time for planning each week (1 preparation period a week should be sufficient).</a:t>
            </a:r>
          </a:p>
          <a:p>
            <a:pPr marL="342900" indent="-342900">
              <a:buFont typeface="Arial"/>
              <a:buChar char="•"/>
            </a:pPr>
            <a:r>
              <a:rPr lang="en-US" dirty="0" smtClean="0"/>
              <a:t>Initially, it will take time to discuss the curriculum, your classroom routines and procedures, and student needs.</a:t>
            </a:r>
          </a:p>
          <a:p>
            <a:pPr marL="342900" indent="-342900">
              <a:buFont typeface="Arial"/>
              <a:buChar char="•"/>
            </a:pPr>
            <a:r>
              <a:rPr lang="en-US" dirty="0" smtClean="0"/>
              <a:t>Teacher Candidates need several periods per day to work on integrated coursework assignments. You should not feel obligated to assist them with these assignments.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915276" cy="847407"/>
          </a:xfrm>
        </p:spPr>
        <p:txBody>
          <a:bodyPr>
            <a:normAutofit/>
          </a:bodyPr>
          <a:lstStyle/>
          <a:p>
            <a:r>
              <a:rPr lang="en-US" sz="2800" dirty="0" smtClean="0"/>
              <a:t>Co-teaching Fall guidelines…..</a:t>
            </a:r>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60684153"/>
              </p:ext>
            </p:extLst>
          </p:nvPr>
        </p:nvGraphicFramePr>
        <p:xfrm>
          <a:off x="457199" y="1000125"/>
          <a:ext cx="7620000" cy="5532120"/>
        </p:xfrm>
        <a:graphic>
          <a:graphicData uri="http://schemas.openxmlformats.org/drawingml/2006/table">
            <a:tbl>
              <a:tblPr firstRow="1" bandRow="1">
                <a:tableStyleId>{5C22544A-7EE6-4342-B048-85BDC9FD1C3A}</a:tableStyleId>
              </a:tblPr>
              <a:tblGrid>
                <a:gridCol w="1384300"/>
                <a:gridCol w="4724400"/>
                <a:gridCol w="1511300"/>
              </a:tblGrid>
              <a:tr h="1021080">
                <a:tc>
                  <a:txBody>
                    <a:bodyPr/>
                    <a:lstStyle/>
                    <a:p>
                      <a:r>
                        <a:rPr lang="en-US" dirty="0" smtClean="0"/>
                        <a:t>Clinical</a:t>
                      </a:r>
                      <a:r>
                        <a:rPr lang="en-US" baseline="0" dirty="0" smtClean="0"/>
                        <a:t> </a:t>
                      </a:r>
                      <a:r>
                        <a:rPr lang="en-US" dirty="0" smtClean="0"/>
                        <a:t>Practice</a:t>
                      </a:r>
                      <a:endParaRPr lang="en-US" dirty="0"/>
                    </a:p>
                  </a:txBody>
                  <a:tcPr/>
                </a:tc>
                <a:tc>
                  <a:txBody>
                    <a:bodyPr/>
                    <a:lstStyle/>
                    <a:p>
                      <a:r>
                        <a:rPr lang="en-US" dirty="0" smtClean="0"/>
                        <a:t>Teaching</a:t>
                      </a:r>
                      <a:r>
                        <a:rPr lang="en-US" baseline="0" dirty="0" smtClean="0"/>
                        <a:t> Responsibilities</a:t>
                      </a:r>
                      <a:endParaRPr lang="en-US" dirty="0"/>
                    </a:p>
                  </a:txBody>
                  <a:tcPr/>
                </a:tc>
                <a:tc>
                  <a:txBody>
                    <a:bodyPr/>
                    <a:lstStyle/>
                    <a:p>
                      <a:r>
                        <a:rPr lang="en-US" dirty="0" smtClean="0"/>
                        <a:t>US</a:t>
                      </a:r>
                      <a:r>
                        <a:rPr lang="en-US" baseline="0" dirty="0" smtClean="0"/>
                        <a:t> Support</a:t>
                      </a:r>
                      <a:endParaRPr lang="en-US" dirty="0"/>
                    </a:p>
                  </a:txBody>
                  <a:tcPr/>
                </a:tc>
              </a:tr>
              <a:tr h="370840">
                <a:tc>
                  <a:txBody>
                    <a:bodyPr/>
                    <a:lstStyle/>
                    <a:p>
                      <a:r>
                        <a:rPr lang="en-US" sz="1600" dirty="0" smtClean="0"/>
                        <a:t>Weeks 1 - 4</a:t>
                      </a:r>
                      <a:endParaRPr lang="en-US" sz="1600" dirty="0"/>
                    </a:p>
                  </a:txBody>
                  <a:tcPr/>
                </a:tc>
                <a:tc>
                  <a:txBody>
                    <a:bodyPr/>
                    <a:lstStyle/>
                    <a:p>
                      <a:r>
                        <a:rPr lang="en-US" sz="1600" dirty="0" smtClean="0">
                          <a:solidFill>
                            <a:srgbClr val="000090"/>
                          </a:solidFill>
                        </a:rPr>
                        <a:t>CT</a:t>
                      </a:r>
                      <a:r>
                        <a:rPr lang="en-US" sz="1600" dirty="0" smtClean="0"/>
                        <a:t> – Lead in planning,</a:t>
                      </a:r>
                      <a:r>
                        <a:rPr lang="en-US" sz="1600" baseline="0" dirty="0" smtClean="0"/>
                        <a:t> </a:t>
                      </a:r>
                      <a:r>
                        <a:rPr lang="en-US" sz="1600" dirty="0" smtClean="0"/>
                        <a:t>teaching, reflection</a:t>
                      </a:r>
                    </a:p>
                    <a:p>
                      <a:r>
                        <a:rPr lang="en-US" sz="1600" dirty="0" smtClean="0">
                          <a:solidFill>
                            <a:srgbClr val="FF0000"/>
                          </a:solidFill>
                        </a:rPr>
                        <a:t>Candidate</a:t>
                      </a:r>
                      <a:r>
                        <a:rPr lang="en-US" sz="1600" baseline="0" dirty="0" smtClean="0"/>
                        <a:t> – Complementary and Supportive</a:t>
                      </a:r>
                      <a:endParaRPr lang="en-US" sz="1600" dirty="0"/>
                    </a:p>
                  </a:txBody>
                  <a:tcPr/>
                </a:tc>
                <a:tc>
                  <a:txBody>
                    <a:bodyPr/>
                    <a:lstStyle/>
                    <a:p>
                      <a:r>
                        <a:rPr lang="en-US" sz="1600" dirty="0" smtClean="0"/>
                        <a:t>Intro meeting</a:t>
                      </a:r>
                    </a:p>
                    <a:p>
                      <a:r>
                        <a:rPr lang="en-US" sz="1600" dirty="0" smtClean="0"/>
                        <a:t>Planning Observation</a:t>
                      </a:r>
                      <a:endParaRPr lang="en-US" sz="1600" dirty="0"/>
                    </a:p>
                  </a:txBody>
                  <a:tcPr/>
                </a:tc>
              </a:tr>
              <a:tr h="370840">
                <a:tc>
                  <a:txBody>
                    <a:bodyPr/>
                    <a:lstStyle/>
                    <a:p>
                      <a:r>
                        <a:rPr lang="en-US" sz="1600" dirty="0" smtClean="0"/>
                        <a:t>Weeks</a:t>
                      </a:r>
                      <a:r>
                        <a:rPr lang="en-US" sz="1600" baseline="0" dirty="0" smtClean="0"/>
                        <a:t> 5 - 7</a:t>
                      </a:r>
                      <a:endParaRPr lang="en-US" sz="1600" dirty="0"/>
                    </a:p>
                  </a:txBody>
                  <a:tcPr/>
                </a:tc>
                <a:tc>
                  <a:txBody>
                    <a:bodyPr/>
                    <a:lstStyle/>
                    <a:p>
                      <a:r>
                        <a:rPr lang="en-US" sz="1600" dirty="0" smtClean="0">
                          <a:solidFill>
                            <a:srgbClr val="FF0000"/>
                          </a:solidFill>
                        </a:rPr>
                        <a:t>Candidate</a:t>
                      </a:r>
                      <a:r>
                        <a:rPr lang="en-US" sz="1600" baseline="0" dirty="0" smtClean="0"/>
                        <a:t> – Takes </a:t>
                      </a:r>
                      <a:r>
                        <a:rPr lang="en-US" sz="1600" u="sng" baseline="0" dirty="0" smtClean="0"/>
                        <a:t>teaching lead </a:t>
                      </a:r>
                      <a:r>
                        <a:rPr lang="en-US" sz="1600" baseline="0" dirty="0" smtClean="0"/>
                        <a:t>for </a:t>
                      </a:r>
                      <a:r>
                        <a:rPr lang="en-US" sz="1600" u="sng" baseline="0" dirty="0" smtClean="0"/>
                        <a:t>some</a:t>
                      </a:r>
                      <a:r>
                        <a:rPr lang="en-US" sz="1600" baseline="0" dirty="0" smtClean="0"/>
                        <a:t> portions of both classes daily (Intro, activity, closure, etc.) or more if appropriate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000090"/>
                          </a:solidFill>
                        </a:rPr>
                        <a:t>CT</a:t>
                      </a:r>
                      <a:r>
                        <a:rPr lang="en-US" sz="1600" dirty="0" smtClean="0"/>
                        <a:t> – Lead in planning,</a:t>
                      </a:r>
                      <a:r>
                        <a:rPr lang="en-US" sz="1600" baseline="0" dirty="0" smtClean="0"/>
                        <a:t> </a:t>
                      </a:r>
                      <a:r>
                        <a:rPr lang="en-US" sz="1600" dirty="0" smtClean="0"/>
                        <a:t>teaching, reflection</a:t>
                      </a:r>
                    </a:p>
                  </a:txBody>
                  <a:tcPr/>
                </a:tc>
                <a:tc>
                  <a:txBody>
                    <a:bodyPr/>
                    <a:lstStyle/>
                    <a:p>
                      <a:r>
                        <a:rPr lang="en-US" sz="1600" dirty="0" smtClean="0"/>
                        <a:t>Observes</a:t>
                      </a:r>
                    </a:p>
                    <a:p>
                      <a:r>
                        <a:rPr lang="en-US" sz="1600" baseline="0" dirty="0" smtClean="0"/>
                        <a:t>candidate teaching</a:t>
                      </a:r>
                      <a:endParaRPr lang="en-US" sz="1600" dirty="0"/>
                    </a:p>
                  </a:txBody>
                  <a:tcPr/>
                </a:tc>
              </a:tr>
              <a:tr h="370840">
                <a:tc>
                  <a:txBody>
                    <a:bodyPr/>
                    <a:lstStyle/>
                    <a:p>
                      <a:r>
                        <a:rPr lang="en-US" sz="1600" dirty="0" smtClean="0"/>
                        <a:t>Weeks 8 – 12</a:t>
                      </a:r>
                      <a:endParaRPr lang="en-US" sz="1600" dirty="0"/>
                    </a:p>
                  </a:txBody>
                  <a:tcPr/>
                </a:tc>
                <a:tc>
                  <a:txBody>
                    <a:bodyPr/>
                    <a:lstStyle/>
                    <a:p>
                      <a:r>
                        <a:rPr lang="en-US" sz="1600" baseline="0" dirty="0" smtClean="0">
                          <a:solidFill>
                            <a:srgbClr val="FF0000"/>
                          </a:solidFill>
                        </a:rPr>
                        <a:t>Candidate</a:t>
                      </a:r>
                      <a:r>
                        <a:rPr lang="en-US" sz="1600" baseline="0" dirty="0" smtClean="0"/>
                        <a:t> – teaches both sections daily</a:t>
                      </a:r>
                    </a:p>
                    <a:p>
                      <a:r>
                        <a:rPr lang="en-US" sz="1600" baseline="0" dirty="0" smtClean="0">
                          <a:solidFill>
                            <a:srgbClr val="FF0000"/>
                          </a:solidFill>
                        </a:rPr>
                        <a:t>Notify US if this does not happen by week 8</a:t>
                      </a:r>
                      <a:r>
                        <a:rPr lang="en-US" sz="160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0000FF"/>
                          </a:solidFill>
                        </a:rPr>
                        <a:t>CT</a:t>
                      </a:r>
                      <a:r>
                        <a:rPr lang="en-US" sz="1600" baseline="0" dirty="0" smtClean="0">
                          <a:solidFill>
                            <a:srgbClr val="0000FF"/>
                          </a:solidFill>
                        </a:rPr>
                        <a:t> </a:t>
                      </a:r>
                      <a:r>
                        <a:rPr lang="en-US" sz="1600" baseline="0" dirty="0" smtClean="0"/>
                        <a:t>– Participates in planning, complements and supports candidate teaching, may include parallel  teaching, coaches from the ‘sideline’</a:t>
                      </a:r>
                    </a:p>
                    <a:p>
                      <a:endParaRPr lang="en-US" sz="1600" dirty="0"/>
                    </a:p>
                  </a:txBody>
                  <a:tcPr>
                    <a:solidFill>
                      <a:srgbClr val="FFFF00"/>
                    </a:solidFill>
                  </a:tcPr>
                </a:tc>
                <a:tc>
                  <a:txBody>
                    <a:bodyPr/>
                    <a:lstStyle/>
                    <a:p>
                      <a:r>
                        <a:rPr lang="en-US" sz="1600" dirty="0" smtClean="0"/>
                        <a:t>Observes candidate teaching</a:t>
                      </a:r>
                      <a:endParaRPr lang="en-US" sz="1600" dirty="0"/>
                    </a:p>
                  </a:txBody>
                  <a:tcPr/>
                </a:tc>
              </a:tr>
              <a:tr h="370840">
                <a:tc>
                  <a:txBody>
                    <a:bodyPr/>
                    <a:lstStyle/>
                    <a:p>
                      <a:r>
                        <a:rPr lang="en-US" sz="1600" dirty="0" smtClean="0"/>
                        <a:t>Weeks</a:t>
                      </a:r>
                      <a:r>
                        <a:rPr lang="en-US" sz="1600" baseline="0" dirty="0" smtClean="0"/>
                        <a:t> 13 - 16</a:t>
                      </a:r>
                      <a:endParaRPr lang="en-US" sz="1600" dirty="0"/>
                    </a:p>
                  </a:txBody>
                  <a:tcPr/>
                </a:tc>
                <a:tc>
                  <a:txBody>
                    <a:bodyPr/>
                    <a:lstStyle/>
                    <a:p>
                      <a:r>
                        <a:rPr lang="en-US" sz="1600" dirty="0" smtClean="0">
                          <a:solidFill>
                            <a:srgbClr val="FF0000"/>
                          </a:solidFill>
                        </a:rPr>
                        <a:t>Candidate</a:t>
                      </a:r>
                      <a:r>
                        <a:rPr lang="en-US" sz="1600" dirty="0" smtClean="0"/>
                        <a:t> – solo</a:t>
                      </a:r>
                      <a:r>
                        <a:rPr lang="en-US" sz="1600" baseline="0" dirty="0" smtClean="0"/>
                        <a:t> teaching of both periods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0000FF"/>
                          </a:solidFill>
                        </a:rPr>
                        <a:t>CT </a:t>
                      </a:r>
                      <a:r>
                        <a:rPr lang="en-US" sz="1600" dirty="0" smtClean="0"/>
                        <a:t>–</a:t>
                      </a:r>
                      <a:r>
                        <a:rPr lang="en-US" sz="1600" baseline="0" dirty="0" smtClean="0"/>
                        <a:t> Conducts more formal observations and provides time for solo teaching</a:t>
                      </a:r>
                      <a:endParaRPr lang="en-US" sz="1600" dirty="0" smtClean="0"/>
                    </a:p>
                  </a:txBody>
                  <a:tcPr/>
                </a:tc>
                <a:tc>
                  <a:txBody>
                    <a:bodyPr/>
                    <a:lstStyle/>
                    <a:p>
                      <a:r>
                        <a:rPr lang="en-US" sz="1600" dirty="0" smtClean="0"/>
                        <a:t>Planning</a:t>
                      </a:r>
                      <a:r>
                        <a:rPr lang="en-US" sz="1600" baseline="0" dirty="0" smtClean="0"/>
                        <a:t> and Reflection Observation</a:t>
                      </a:r>
                    </a:p>
                    <a:p>
                      <a:r>
                        <a:rPr lang="en-US" sz="1600" baseline="0" dirty="0" smtClean="0"/>
                        <a:t>Exit meeting</a:t>
                      </a:r>
                      <a:endParaRPr lang="en-US" sz="1600" dirty="0"/>
                    </a:p>
                  </a:txBody>
                  <a:tcPr/>
                </a:tc>
              </a:tr>
            </a:tbl>
          </a:graphicData>
        </a:graphic>
      </p:graphicFrame>
    </p:spTree>
    <p:extLst>
      <p:ext uri="{BB962C8B-B14F-4D97-AF65-F5344CB8AC3E}">
        <p14:creationId xmlns:p14="http://schemas.microsoft.com/office/powerpoint/2010/main" val="303289485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Prepare for a good experience</a:t>
            </a:r>
          </a:p>
        </p:txBody>
      </p:sp>
      <p:sp>
        <p:nvSpPr>
          <p:cNvPr id="3" name="Content Placeholder 2"/>
          <p:cNvSpPr>
            <a:spLocks noGrp="1"/>
          </p:cNvSpPr>
          <p:nvPr>
            <p:ph idx="1"/>
          </p:nvPr>
        </p:nvSpPr>
        <p:spPr/>
        <p:txBody>
          <a:bodyPr>
            <a:normAutofit/>
          </a:bodyPr>
          <a:lstStyle/>
          <a:p>
            <a:endParaRPr lang="en-US" dirty="0" smtClean="0">
              <a:solidFill>
                <a:srgbClr val="0000FF"/>
              </a:solidFill>
            </a:endParaRPr>
          </a:p>
          <a:p>
            <a:r>
              <a:rPr lang="en-US" dirty="0" smtClean="0">
                <a:solidFill>
                  <a:srgbClr val="0000FF"/>
                </a:solidFill>
              </a:rPr>
              <a:t>Collegial conference (pre-nuptial conversation) Issues</a:t>
            </a:r>
            <a:r>
              <a:rPr lang="en-US" dirty="0" smtClean="0"/>
              <a:t> </a:t>
            </a:r>
            <a:r>
              <a:rPr lang="en-US" dirty="0"/>
              <a:t>for Discussion and </a:t>
            </a:r>
            <a:r>
              <a:rPr lang="en-US" dirty="0" smtClean="0"/>
              <a:t>Planning</a:t>
            </a:r>
          </a:p>
          <a:p>
            <a:r>
              <a:rPr lang="en-US" dirty="0" smtClean="0">
                <a:solidFill>
                  <a:srgbClr val="0000FF"/>
                </a:solidFill>
              </a:rPr>
              <a:t>Lesson Plan Record/lesson plan projection-- </a:t>
            </a:r>
            <a:r>
              <a:rPr lang="en-US" dirty="0" smtClean="0"/>
              <a:t>for consistency and direction, </a:t>
            </a:r>
            <a:r>
              <a:rPr lang="en-US" smtClean="0"/>
              <a:t>even Friday!</a:t>
            </a:r>
            <a:endParaRPr lang="en-US" dirty="0"/>
          </a:p>
          <a:p>
            <a:r>
              <a:rPr lang="en-US" dirty="0">
                <a:solidFill>
                  <a:srgbClr val="0000FF"/>
                </a:solidFill>
              </a:rPr>
              <a:t>Time </a:t>
            </a:r>
            <a:r>
              <a:rPr lang="en-US" dirty="0" smtClean="0">
                <a:solidFill>
                  <a:srgbClr val="0000FF"/>
                </a:solidFill>
              </a:rPr>
              <a:t>Commitment </a:t>
            </a:r>
            <a:r>
              <a:rPr lang="en-US" dirty="0" smtClean="0"/>
              <a:t>necessary for co-planning and reflection conversations</a:t>
            </a:r>
            <a:endParaRPr lang="en-US" dirty="0"/>
          </a:p>
          <a:p>
            <a:r>
              <a:rPr lang="en-US" dirty="0" smtClean="0"/>
              <a:t>Clinical practice link which includes the co-teaching resource: </a:t>
            </a:r>
          </a:p>
          <a:p>
            <a:r>
              <a:rPr lang="en-US" dirty="0">
                <a:hlinkClick r:id="rId2"/>
              </a:rPr>
              <a:t>http://</a:t>
            </a:r>
            <a:r>
              <a:rPr lang="en-US" dirty="0" smtClean="0">
                <a:hlinkClick r:id="rId2"/>
              </a:rPr>
              <a:t>community.csusm.edu/course/view.php?id=9</a:t>
            </a: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53562154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525" y="1447800"/>
            <a:ext cx="6162675" cy="2428875"/>
          </a:xfrm>
        </p:spPr>
        <p:txBody>
          <a:bodyPr>
            <a:normAutofit fontScale="90000"/>
          </a:bodyPr>
          <a:lstStyle/>
          <a:p>
            <a:pPr algn="ctr"/>
            <a:r>
              <a:rPr lang="en-US" dirty="0" smtClean="0"/>
              <a:t/>
            </a:r>
            <a:br>
              <a:rPr lang="en-US" dirty="0" smtClean="0"/>
            </a:br>
            <a:r>
              <a:rPr lang="en-US" dirty="0" smtClean="0"/>
              <a:t>Questions??</a:t>
            </a:r>
            <a:br>
              <a:rPr lang="en-US" dirty="0" smtClean="0"/>
            </a:br>
            <a:r>
              <a:rPr lang="en-US" dirty="0" smtClean="0"/>
              <a:t/>
            </a:r>
            <a:br>
              <a:rPr lang="en-US" dirty="0" smtClean="0"/>
            </a:br>
            <a:r>
              <a:rPr lang="en-US" dirty="0" smtClean="0"/>
              <a:t>Thanks for all you do!~!</a:t>
            </a:r>
            <a:br>
              <a:rPr lang="en-US" dirty="0" smtClean="0"/>
            </a:b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General Information-agenda</a:t>
            </a:r>
            <a:endParaRPr lang="en-US" sz="2400" dirty="0"/>
          </a:p>
        </p:txBody>
      </p:sp>
      <p:sp>
        <p:nvSpPr>
          <p:cNvPr id="3" name="Content Placeholder 2"/>
          <p:cNvSpPr>
            <a:spLocks noGrp="1"/>
          </p:cNvSpPr>
          <p:nvPr>
            <p:ph idx="1"/>
          </p:nvPr>
        </p:nvSpPr>
        <p:spPr/>
        <p:txBody>
          <a:bodyPr>
            <a:normAutofit/>
          </a:bodyPr>
          <a:lstStyle/>
          <a:p>
            <a:r>
              <a:rPr lang="en-US" dirty="0" smtClean="0"/>
              <a:t>Purposes:</a:t>
            </a:r>
          </a:p>
          <a:p>
            <a:pPr marL="342900" indent="-342900">
              <a:buFont typeface="Arial"/>
              <a:buChar char="•"/>
            </a:pPr>
            <a:r>
              <a:rPr lang="en-US" dirty="0" smtClean="0"/>
              <a:t>Review Single Subject Program Organization and Focus</a:t>
            </a:r>
          </a:p>
          <a:p>
            <a:pPr marL="342900" indent="-342900">
              <a:buFont typeface="Arial"/>
              <a:buChar char="•"/>
            </a:pPr>
            <a:r>
              <a:rPr lang="en-US" dirty="0" smtClean="0"/>
              <a:t>Review State Requirements: TPE and TPA</a:t>
            </a:r>
          </a:p>
          <a:p>
            <a:pPr marL="342900" indent="-342900">
              <a:buFont typeface="Arial"/>
              <a:buChar char="•"/>
            </a:pPr>
            <a:r>
              <a:rPr lang="en-US" dirty="0" smtClean="0"/>
              <a:t>Review Professional Dispositions</a:t>
            </a:r>
          </a:p>
          <a:p>
            <a:pPr marL="342900" indent="-342900">
              <a:buFont typeface="Arial"/>
              <a:buChar char="•"/>
            </a:pPr>
            <a:r>
              <a:rPr lang="en-US" dirty="0" smtClean="0"/>
              <a:t>Review Co-teaching in Clinical Practice </a:t>
            </a:r>
          </a:p>
          <a:p>
            <a:pPr marL="342900" indent="-342900">
              <a:buFont typeface="Arial"/>
              <a:buChar char="•"/>
            </a:pPr>
            <a:r>
              <a:rPr lang="en-US" dirty="0" smtClean="0"/>
              <a:t>Co-teaching calendar</a:t>
            </a:r>
          </a:p>
          <a:p>
            <a:pPr marL="342900" indent="-342900">
              <a:buFont typeface="Arial"/>
              <a:buChar char="•"/>
            </a:pPr>
            <a:r>
              <a:rPr lang="en-US" dirty="0" smtClean="0"/>
              <a:t>New requirement: Lesson plan/record</a:t>
            </a:r>
          </a:p>
          <a:p>
            <a:pPr marL="342900" indent="-342900">
              <a:buFont typeface="Arial"/>
              <a:buChar char="•"/>
            </a:pPr>
            <a:r>
              <a:rPr lang="en-US" dirty="0">
                <a:hlinkClick r:id="rId2"/>
              </a:rPr>
              <a:t>http://csusmsinglesubjectprogram.weebly.com</a:t>
            </a:r>
            <a:r>
              <a:rPr lang="en-US" dirty="0" smtClean="0">
                <a:hlinkClick r:id="rId2"/>
              </a:rPr>
              <a:t>/</a:t>
            </a:r>
            <a:endParaRPr lang="en-US" dirty="0" smtClean="0"/>
          </a:p>
          <a:p>
            <a:pPr marL="342900" indent="-342900">
              <a:buFont typeface="Arial"/>
              <a:buChar char="•"/>
            </a:pPr>
            <a:r>
              <a:rPr lang="en-US" dirty="0">
                <a:hlinkClick r:id="rId3"/>
              </a:rPr>
              <a:t>http://</a:t>
            </a:r>
            <a:r>
              <a:rPr lang="en-US" dirty="0" smtClean="0">
                <a:hlinkClick r:id="rId3"/>
              </a:rPr>
              <a:t>www.csusm.edu/soe/credential/singlesubject/clinicalpractice.html</a:t>
            </a:r>
            <a:endParaRPr lang="en-US" dirty="0" smtClean="0"/>
          </a:p>
          <a:p>
            <a:pPr marL="342900" indent="-342900">
              <a:buFont typeface="Arial"/>
              <a:buChar char="•"/>
            </a:pPr>
            <a:endParaRPr lang="en-US" dirty="0" smtClean="0"/>
          </a:p>
          <a:p>
            <a:pPr marL="342900" indent="-342900">
              <a:buFont typeface="Arial"/>
              <a:buChar char="•"/>
            </a:pPr>
            <a:endParaRPr lang="en-US" dirty="0" smtClean="0"/>
          </a:p>
          <a:p>
            <a:endParaRPr lang="en-US" dirty="0" smtClean="0"/>
          </a:p>
          <a:p>
            <a:endParaRPr lang="en-US" dirty="0"/>
          </a:p>
        </p:txBody>
      </p:sp>
    </p:spTree>
    <p:extLst>
      <p:ext uri="{BB962C8B-B14F-4D97-AF65-F5344CB8AC3E}">
        <p14:creationId xmlns:p14="http://schemas.microsoft.com/office/powerpoint/2010/main" val="11018967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Clinical Practice</a:t>
            </a:r>
            <a:endParaRPr lang="en-US" dirty="0"/>
          </a:p>
        </p:txBody>
      </p:sp>
      <p:sp>
        <p:nvSpPr>
          <p:cNvPr id="3" name="Content Placeholder 2"/>
          <p:cNvSpPr>
            <a:spLocks noGrp="1"/>
          </p:cNvSpPr>
          <p:nvPr>
            <p:ph idx="1"/>
          </p:nvPr>
        </p:nvSpPr>
        <p:spPr>
          <a:xfrm>
            <a:off x="457200" y="2309446"/>
            <a:ext cx="7620000" cy="4086348"/>
          </a:xfrm>
        </p:spPr>
        <p:txBody>
          <a:bodyPr/>
          <a:lstStyle/>
          <a:p>
            <a:r>
              <a:rPr lang="en-US" dirty="0" smtClean="0"/>
              <a:t>(NCATE) 2010 report, </a:t>
            </a:r>
            <a:r>
              <a:rPr lang="en-US" i="1" dirty="0" smtClean="0"/>
              <a:t>Transforming Teacher Education Through Clinical Practice: A National Strategy to Prepare Effective Teachers</a:t>
            </a:r>
            <a:endParaRPr lang="en-US" dirty="0" smtClean="0"/>
          </a:p>
          <a:p>
            <a:r>
              <a:rPr lang="en-US" dirty="0" smtClean="0"/>
              <a:t>“To prepare effective teachers for 21</a:t>
            </a:r>
            <a:r>
              <a:rPr lang="en-US" baseline="30000" dirty="0" smtClean="0"/>
              <a:t>st</a:t>
            </a:r>
            <a:r>
              <a:rPr lang="en-US" dirty="0" smtClean="0"/>
              <a:t> century classrooms… to shift away from a norm which emphasizes academic preparation and coursework loosely linked to school-based experiences… and to </a:t>
            </a:r>
            <a:r>
              <a:rPr lang="en-US" u="sng" dirty="0" smtClean="0"/>
              <a:t>move to programs that are fully grounded in clinical practice and interwoven with academic content and professional courses.”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Design of the single subject program</a:t>
            </a:r>
            <a:endParaRPr lang="en-US" sz="2200" dirty="0"/>
          </a:p>
        </p:txBody>
      </p:sp>
      <p:sp>
        <p:nvSpPr>
          <p:cNvPr id="5" name="Content Placeholder 4"/>
          <p:cNvSpPr>
            <a:spLocks noGrp="1"/>
          </p:cNvSpPr>
          <p:nvPr>
            <p:ph idx="1"/>
          </p:nvPr>
        </p:nvSpPr>
        <p:spPr/>
        <p:txBody>
          <a:bodyPr>
            <a:normAutofit fontScale="85000" lnSpcReduction="20000"/>
          </a:bodyPr>
          <a:lstStyle/>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smtClean="0"/>
          </a:p>
          <a:p>
            <a:pPr marL="0" indent="0">
              <a:buNone/>
            </a:pPr>
            <a:endParaRPr lang="en-US" sz="2800" dirty="0" smtClean="0"/>
          </a:p>
          <a:p>
            <a:pPr marL="0" indent="0" algn="ctr">
              <a:buNone/>
            </a:pPr>
            <a:r>
              <a:rPr lang="en-US" sz="2800" dirty="0" smtClean="0"/>
              <a:t>Focus on :</a:t>
            </a:r>
          </a:p>
          <a:p>
            <a:pPr marL="0" indent="0" algn="ctr">
              <a:buNone/>
            </a:pPr>
            <a:r>
              <a:rPr lang="en-US" sz="2800" dirty="0" smtClean="0"/>
              <a:t>clinical practice</a:t>
            </a:r>
          </a:p>
          <a:p>
            <a:pPr marL="0" indent="0" algn="ctr">
              <a:buNone/>
            </a:pPr>
            <a:r>
              <a:rPr lang="en-US" sz="2800" dirty="0" smtClean="0"/>
              <a:t>digital </a:t>
            </a:r>
            <a:r>
              <a:rPr lang="en-US" sz="2800" dirty="0"/>
              <a:t>age teachers and </a:t>
            </a:r>
            <a:r>
              <a:rPr lang="en-US" sz="2800" dirty="0" smtClean="0"/>
              <a:t>learners</a:t>
            </a:r>
          </a:p>
          <a:p>
            <a:pPr marL="0" indent="0" algn="ctr">
              <a:buNone/>
            </a:pPr>
            <a:r>
              <a:rPr lang="en-US" sz="2800" dirty="0"/>
              <a:t>c</a:t>
            </a:r>
            <a:r>
              <a:rPr lang="en-US" sz="2800" dirty="0" smtClean="0"/>
              <a:t>ultural competence</a:t>
            </a:r>
          </a:p>
          <a:p>
            <a:pPr marL="0" indent="0" algn="ctr">
              <a:buNone/>
            </a:pPr>
            <a:r>
              <a:rPr lang="en-US" sz="2800" dirty="0" smtClean="0"/>
              <a:t>social </a:t>
            </a:r>
            <a:r>
              <a:rPr lang="en-US" sz="2800" dirty="0"/>
              <a:t>justice </a:t>
            </a:r>
          </a:p>
        </p:txBody>
      </p:sp>
      <p:pic>
        <p:nvPicPr>
          <p:cNvPr id="3" name="Picture 2" descr="imgre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32671" y="1600200"/>
            <a:ext cx="3606800" cy="2260600"/>
          </a:xfrm>
          <a:prstGeom prst="rect">
            <a:avLst/>
          </a:prstGeom>
        </p:spPr>
      </p:pic>
      <p:sp>
        <p:nvSpPr>
          <p:cNvPr id="4" name="Slide Number Placeholder 3"/>
          <p:cNvSpPr>
            <a:spLocks noGrp="1"/>
          </p:cNvSpPr>
          <p:nvPr>
            <p:ph type="sldNum" sz="quarter" idx="12"/>
          </p:nvPr>
        </p:nvSpPr>
        <p:spPr/>
        <p:txBody>
          <a:bodyPr/>
          <a:lstStyle/>
          <a:p>
            <a:fld id="{2C123DAC-B15B-874D-8413-A79AC42BD497}" type="slidenum">
              <a:rPr lang="en-US" smtClean="0"/>
              <a:pPr/>
              <a:t>5</a:t>
            </a:fld>
            <a:endParaRPr lang="en-US"/>
          </a:p>
        </p:txBody>
      </p:sp>
    </p:spTree>
    <p:extLst>
      <p:ext uri="{BB962C8B-B14F-4D97-AF65-F5344CB8AC3E}">
        <p14:creationId xmlns:p14="http://schemas.microsoft.com/office/powerpoint/2010/main" val="30586469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4621"/>
          </a:xfrm>
        </p:spPr>
        <p:txBody>
          <a:bodyPr/>
          <a:lstStyle/>
          <a:p>
            <a:pPr algn="r"/>
            <a:r>
              <a:rPr lang="en-US" b="1" dirty="0" smtClean="0"/>
              <a:t>Focus on Social Justice</a:t>
            </a:r>
            <a:endParaRPr lang="en-US" b="1" dirty="0"/>
          </a:p>
        </p:txBody>
      </p:sp>
      <p:sp>
        <p:nvSpPr>
          <p:cNvPr id="3" name="Content Placeholder 2"/>
          <p:cNvSpPr>
            <a:spLocks noGrp="1"/>
          </p:cNvSpPr>
          <p:nvPr>
            <p:ph idx="1"/>
          </p:nvPr>
        </p:nvSpPr>
        <p:spPr>
          <a:xfrm>
            <a:off x="457200" y="4079631"/>
            <a:ext cx="8229600" cy="2437502"/>
          </a:xfrm>
        </p:spPr>
        <p:txBody>
          <a:bodyPr>
            <a:normAutofit fontScale="77500" lnSpcReduction="20000"/>
          </a:bodyPr>
          <a:lstStyle/>
          <a:p>
            <a:r>
              <a:rPr lang="en-US" sz="4300" dirty="0" smtClean="0"/>
              <a:t>Differentiation</a:t>
            </a:r>
          </a:p>
          <a:p>
            <a:r>
              <a:rPr lang="en-US" sz="4300" dirty="0" smtClean="0"/>
              <a:t>English Learners</a:t>
            </a:r>
          </a:p>
          <a:p>
            <a:r>
              <a:rPr lang="en-US" sz="4300" dirty="0" smtClean="0"/>
              <a:t>Special Needs students</a:t>
            </a:r>
          </a:p>
          <a:p>
            <a:r>
              <a:rPr lang="en-US" sz="4300" dirty="0" smtClean="0"/>
              <a:t>Equity and Access</a:t>
            </a:r>
          </a:p>
        </p:txBody>
      </p:sp>
      <p:pic>
        <p:nvPicPr>
          <p:cNvPr id="4" name="Picture 3" descr="image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3062733"/>
            <a:ext cx="2362200" cy="3454400"/>
          </a:xfrm>
          <a:prstGeom prst="rect">
            <a:avLst/>
          </a:prstGeom>
        </p:spPr>
      </p:pic>
      <p:pic>
        <p:nvPicPr>
          <p:cNvPr id="5" name="Picture 4" descr="imgres.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0277" y="1161105"/>
            <a:ext cx="2857500" cy="2844800"/>
          </a:xfrm>
          <a:prstGeom prst="rect">
            <a:avLst/>
          </a:prstGeom>
        </p:spPr>
      </p:pic>
      <p:sp>
        <p:nvSpPr>
          <p:cNvPr id="6" name="Slide Number Placeholder 5"/>
          <p:cNvSpPr>
            <a:spLocks noGrp="1"/>
          </p:cNvSpPr>
          <p:nvPr>
            <p:ph type="sldNum" sz="quarter" idx="12"/>
          </p:nvPr>
        </p:nvSpPr>
        <p:spPr/>
        <p:txBody>
          <a:bodyPr/>
          <a:lstStyle/>
          <a:p>
            <a:fld id="{2C123DAC-B15B-874D-8413-A79AC42BD497}" type="slidenum">
              <a:rPr lang="en-US" smtClean="0"/>
              <a:pPr/>
              <a:t>6</a:t>
            </a:fld>
            <a:endParaRPr lang="en-US"/>
          </a:p>
        </p:txBody>
      </p:sp>
    </p:spTree>
    <p:extLst>
      <p:ext uri="{BB962C8B-B14F-4D97-AF65-F5344CB8AC3E}">
        <p14:creationId xmlns:p14="http://schemas.microsoft.com/office/powerpoint/2010/main" val="34362734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835707" cy="1683222"/>
          </a:xfrm>
        </p:spPr>
        <p:txBody>
          <a:bodyPr>
            <a:normAutofit fontScale="90000"/>
          </a:bodyPr>
          <a:lstStyle/>
          <a:p>
            <a:r>
              <a:rPr lang="en-US" b="1" dirty="0" smtClean="0"/>
              <a:t>Program Organization to </a:t>
            </a:r>
            <a:br>
              <a:rPr lang="en-US" b="1" dirty="0" smtClean="0"/>
            </a:br>
            <a:r>
              <a:rPr lang="en-US" b="1" dirty="0" smtClean="0"/>
              <a:t>Focus on Clinical Practice</a:t>
            </a:r>
            <a:r>
              <a:rPr lang="en-US" dirty="0" smtClean="0"/>
              <a:t/>
            </a:r>
            <a:br>
              <a:rPr lang="en-US" dirty="0" smtClean="0"/>
            </a:br>
            <a:endParaRPr lang="en-US" sz="2200" dirty="0"/>
          </a:p>
        </p:txBody>
      </p:sp>
      <p:graphicFrame>
        <p:nvGraphicFramePr>
          <p:cNvPr id="4" name="Content Placeholder 3"/>
          <p:cNvGraphicFramePr>
            <a:graphicFrameLocks noGrp="1"/>
          </p:cNvGraphicFramePr>
          <p:nvPr>
            <p:ph idx="1"/>
            <p:extLst/>
          </p:nvPr>
        </p:nvGraphicFramePr>
        <p:xfrm>
          <a:off x="672906" y="1912438"/>
          <a:ext cx="7620000" cy="4732372"/>
        </p:xfrm>
        <a:graphic>
          <a:graphicData uri="http://schemas.openxmlformats.org/drawingml/2006/table">
            <a:tbl>
              <a:tblPr firstRow="1" bandRow="1">
                <a:tableStyleId>{5C22544A-7EE6-4342-B048-85BDC9FD1C3A}</a:tableStyleId>
              </a:tblPr>
              <a:tblGrid>
                <a:gridCol w="3797300"/>
                <a:gridCol w="3822700"/>
              </a:tblGrid>
              <a:tr h="0">
                <a:tc>
                  <a:txBody>
                    <a:bodyPr/>
                    <a:lstStyle/>
                    <a:p>
                      <a:r>
                        <a:rPr lang="en-US" sz="2400" baseline="0" dirty="0" smtClean="0"/>
                        <a:t>Traditional Model</a:t>
                      </a:r>
                      <a:endParaRPr lang="en-US" sz="2400" dirty="0"/>
                    </a:p>
                  </a:txBody>
                  <a:tcPr/>
                </a:tc>
                <a:tc>
                  <a:txBody>
                    <a:bodyPr/>
                    <a:lstStyle/>
                    <a:p>
                      <a:r>
                        <a:rPr lang="en-US" sz="2400" dirty="0" smtClean="0"/>
                        <a:t>Current Model</a:t>
                      </a:r>
                      <a:endParaRPr lang="en-US" sz="2400" dirty="0"/>
                    </a:p>
                  </a:txBody>
                  <a:tcPr/>
                </a:tc>
              </a:tr>
              <a:tr h="4275172">
                <a:tc>
                  <a:txBody>
                    <a:bodyPr/>
                    <a:lstStyle/>
                    <a:p>
                      <a:pPr marL="0" indent="0">
                        <a:buFont typeface="Arial"/>
                        <a:buNone/>
                      </a:pPr>
                      <a:r>
                        <a:rPr lang="en-US" sz="2400" dirty="0" smtClean="0"/>
                        <a:t>Coursework</a:t>
                      </a:r>
                      <a:r>
                        <a:rPr lang="en-US" sz="2400" baseline="0" dirty="0" smtClean="0"/>
                        <a:t> frontloaded</a:t>
                      </a:r>
                    </a:p>
                    <a:p>
                      <a:pPr marL="0" indent="0">
                        <a:buFont typeface="Arial"/>
                        <a:buNone/>
                      </a:pPr>
                      <a:endParaRPr lang="en-US" sz="2400" dirty="0" smtClean="0"/>
                    </a:p>
                    <a:p>
                      <a:pPr marL="0" indent="0">
                        <a:buFont typeface="Arial"/>
                        <a:buNone/>
                      </a:pPr>
                      <a:endParaRPr lang="en-US" sz="2400" dirty="0" smtClean="0"/>
                    </a:p>
                    <a:p>
                      <a:pPr marL="0" indent="0">
                        <a:buFont typeface="Arial"/>
                        <a:buNone/>
                      </a:pPr>
                      <a:r>
                        <a:rPr lang="en-US" sz="2400" dirty="0" smtClean="0"/>
                        <a:t>Traditional</a:t>
                      </a:r>
                      <a:r>
                        <a:rPr lang="en-US" sz="2400" baseline="0" dirty="0" smtClean="0"/>
                        <a:t> clinical practice at the end of the program</a:t>
                      </a:r>
                    </a:p>
                    <a:p>
                      <a:pPr marL="0" indent="0">
                        <a:buFont typeface="Arial"/>
                        <a:buNone/>
                      </a:pPr>
                      <a:endParaRPr lang="en-US" sz="2400" baseline="0" dirty="0" smtClean="0"/>
                    </a:p>
                    <a:p>
                      <a:pPr marL="0" indent="0">
                        <a:buFont typeface="Arial"/>
                        <a:buNone/>
                      </a:pPr>
                      <a:endParaRPr lang="en-US" sz="2400" baseline="0" dirty="0" smtClean="0"/>
                    </a:p>
                    <a:p>
                      <a:pPr marL="0" indent="0">
                        <a:buFont typeface="Arial"/>
                        <a:buNone/>
                      </a:pPr>
                      <a:endParaRPr lang="en-US" sz="2400" baseline="0" dirty="0" smtClean="0"/>
                    </a:p>
                    <a:p>
                      <a:pPr marL="0" indent="0">
                        <a:buFont typeface="Arial"/>
                        <a:buNone/>
                      </a:pPr>
                      <a:endParaRPr lang="en-US" sz="2400" baseline="0" dirty="0" smtClean="0"/>
                    </a:p>
                    <a:p>
                      <a:pPr marL="0" indent="0">
                        <a:buFont typeface="Arial"/>
                        <a:buNone/>
                      </a:pPr>
                      <a:r>
                        <a:rPr lang="en-US" sz="2400" baseline="0" dirty="0" smtClean="0"/>
                        <a:t>Follows university calendar</a:t>
                      </a:r>
                      <a:endParaRPr lang="en-US" sz="2400" dirty="0"/>
                    </a:p>
                  </a:txBody>
                  <a:tcPr/>
                </a:tc>
                <a:tc>
                  <a:txBody>
                    <a:bodyPr/>
                    <a:lstStyle/>
                    <a:p>
                      <a:r>
                        <a:rPr lang="en-US" sz="2400" dirty="0" smtClean="0"/>
                        <a:t>16 weeks coursework</a:t>
                      </a:r>
                      <a:r>
                        <a:rPr lang="en-US" sz="2400" baseline="0" dirty="0" smtClean="0"/>
                        <a:t> FRIDAYS</a:t>
                      </a:r>
                    </a:p>
                    <a:p>
                      <a:endParaRPr lang="en-US" sz="2400" baseline="0" dirty="0" smtClean="0">
                        <a:solidFill>
                          <a:srgbClr val="FF0000"/>
                        </a:solidFill>
                      </a:endParaRPr>
                    </a:p>
                    <a:p>
                      <a:r>
                        <a:rPr lang="en-US" sz="2400" baseline="0" dirty="0" smtClean="0">
                          <a:solidFill>
                            <a:srgbClr val="FF0000"/>
                          </a:solidFill>
                        </a:rPr>
                        <a:t>Co-teaching </a:t>
                      </a:r>
                      <a:r>
                        <a:rPr lang="en-US" sz="2400" baseline="0" dirty="0" smtClean="0"/>
                        <a:t>in clinical practice throughout the program M - TH</a:t>
                      </a:r>
                    </a:p>
                    <a:p>
                      <a:r>
                        <a:rPr lang="en-US" sz="2400" baseline="0" dirty="0" smtClean="0"/>
                        <a:t>(includes some solo teaching)</a:t>
                      </a:r>
                    </a:p>
                    <a:p>
                      <a:endParaRPr lang="en-US" sz="2400" baseline="0" dirty="0" smtClean="0"/>
                    </a:p>
                    <a:p>
                      <a:r>
                        <a:rPr lang="en-US" sz="2400" baseline="0" dirty="0" smtClean="0"/>
                        <a:t>Follows school calendar</a:t>
                      </a:r>
                      <a:endParaRPr lang="en-US" sz="2400" dirty="0"/>
                    </a:p>
                  </a:txBody>
                  <a:tcPr/>
                </a:tc>
              </a:tr>
            </a:tbl>
          </a:graphicData>
        </a:graphic>
      </p:graphicFrame>
      <p:sp>
        <p:nvSpPr>
          <p:cNvPr id="3" name="Slide Number Placeholder 2"/>
          <p:cNvSpPr>
            <a:spLocks noGrp="1"/>
          </p:cNvSpPr>
          <p:nvPr>
            <p:ph type="sldNum" sz="quarter" idx="12"/>
          </p:nvPr>
        </p:nvSpPr>
        <p:spPr/>
        <p:txBody>
          <a:bodyPr/>
          <a:lstStyle/>
          <a:p>
            <a:fld id="{2C123DAC-B15B-874D-8413-A79AC42BD497}" type="slidenum">
              <a:rPr lang="en-US" smtClean="0"/>
              <a:pPr/>
              <a:t>7</a:t>
            </a:fld>
            <a:endParaRPr lang="en-US"/>
          </a:p>
        </p:txBody>
      </p:sp>
    </p:spTree>
    <p:extLst>
      <p:ext uri="{BB962C8B-B14F-4D97-AF65-F5344CB8AC3E}">
        <p14:creationId xmlns:p14="http://schemas.microsoft.com/office/powerpoint/2010/main" val="19940275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in Clinical practice (in brief)</a:t>
            </a:r>
            <a:endParaRPr lang="en-US" dirty="0"/>
          </a:p>
        </p:txBody>
      </p:sp>
      <p:sp>
        <p:nvSpPr>
          <p:cNvPr id="3" name="Content Placeholder 2"/>
          <p:cNvSpPr>
            <a:spLocks noGrp="1"/>
          </p:cNvSpPr>
          <p:nvPr>
            <p:ph idx="1"/>
          </p:nvPr>
        </p:nvSpPr>
        <p:spPr/>
        <p:txBody>
          <a:bodyPr/>
          <a:lstStyle/>
          <a:p>
            <a:r>
              <a:rPr lang="en-US" u="sng" dirty="0" smtClean="0"/>
              <a:t>University Supervisor</a:t>
            </a:r>
          </a:p>
          <a:p>
            <a:pPr>
              <a:buFont typeface="Arial" pitchFamily="34" charset="0"/>
              <a:buChar char="•"/>
            </a:pPr>
            <a:r>
              <a:rPr lang="en-US" sz="1600" dirty="0" smtClean="0"/>
              <a:t>Mentor and coach</a:t>
            </a:r>
          </a:p>
          <a:p>
            <a:pPr>
              <a:buFont typeface="Arial" pitchFamily="34" charset="0"/>
              <a:buChar char="•"/>
            </a:pPr>
            <a:r>
              <a:rPr lang="en-US" sz="1600" dirty="0" smtClean="0"/>
              <a:t>4 formal observations (1 planning, 3 performance)</a:t>
            </a:r>
          </a:p>
          <a:p>
            <a:pPr>
              <a:buFont typeface="Arial" pitchFamily="34" charset="0"/>
              <a:buChar char="•"/>
            </a:pPr>
            <a:r>
              <a:rPr lang="en-US" sz="1600" dirty="0" smtClean="0"/>
              <a:t>Prepares final documents/ grades</a:t>
            </a:r>
          </a:p>
          <a:p>
            <a:r>
              <a:rPr lang="en-US" u="sng" dirty="0" smtClean="0"/>
              <a:t>On-site Liaison</a:t>
            </a:r>
          </a:p>
          <a:p>
            <a:pPr>
              <a:buFont typeface="Arial" pitchFamily="34" charset="0"/>
              <a:buChar char="•"/>
            </a:pPr>
            <a:r>
              <a:rPr lang="en-US" sz="1600" dirty="0" smtClean="0"/>
              <a:t>Mentor and coach</a:t>
            </a:r>
          </a:p>
          <a:p>
            <a:pPr>
              <a:buFont typeface="Arial" pitchFamily="34" charset="0"/>
              <a:buChar char="•"/>
            </a:pPr>
            <a:r>
              <a:rPr lang="en-US" sz="1600" dirty="0" smtClean="0"/>
              <a:t>Site contact, sounding board, help in problem-solving, reflection guide</a:t>
            </a:r>
          </a:p>
          <a:p>
            <a:r>
              <a:rPr lang="en-US" u="sng" dirty="0" smtClean="0"/>
              <a:t>Cooperating teacher</a:t>
            </a:r>
          </a:p>
          <a:p>
            <a:pPr>
              <a:buFont typeface="Arial" pitchFamily="34" charset="0"/>
              <a:buChar char="•"/>
            </a:pPr>
            <a:r>
              <a:rPr lang="en-US" sz="1600" dirty="0" smtClean="0"/>
              <a:t>Daily role model, mentor and coach</a:t>
            </a:r>
          </a:p>
          <a:p>
            <a:pPr>
              <a:buFont typeface="Arial" pitchFamily="34" charset="0"/>
              <a:buChar char="•"/>
            </a:pPr>
            <a:r>
              <a:rPr lang="en-US" sz="1600" dirty="0" smtClean="0"/>
              <a:t>Collaborates in co-planning and co-teaching</a:t>
            </a:r>
          </a:p>
          <a:p>
            <a:pPr>
              <a:buFont typeface="Arial" pitchFamily="34" charset="0"/>
              <a:buChar char="•"/>
            </a:pPr>
            <a:r>
              <a:rPr lang="en-US" sz="1600" dirty="0" smtClean="0"/>
              <a:t>Guides reflective conversations, offering formal and informal feedback</a:t>
            </a:r>
          </a:p>
          <a:p>
            <a:endParaRPr lang="en-US" sz="1600" dirty="0" smtClean="0"/>
          </a:p>
          <a:p>
            <a:pPr>
              <a:buFont typeface="Arial" pitchFamily="34" charset="0"/>
              <a:buChar char="•"/>
            </a:pPr>
            <a:endParaRPr lang="en-US" sz="1600" dirty="0" smtClean="0"/>
          </a:p>
          <a:p>
            <a:pPr>
              <a:buFont typeface="Arial" pitchFamily="34" charset="0"/>
              <a:buChar cha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site…..</a:t>
            </a:r>
            <a:br>
              <a:rPr lang="en-US" dirty="0" smtClean="0"/>
            </a:br>
            <a:endParaRPr lang="en-US" dirty="0"/>
          </a:p>
        </p:txBody>
      </p:sp>
      <p:sp>
        <p:nvSpPr>
          <p:cNvPr id="3" name="Content Placeholder 2"/>
          <p:cNvSpPr>
            <a:spLocks noGrp="1"/>
          </p:cNvSpPr>
          <p:nvPr>
            <p:ph idx="1"/>
          </p:nvPr>
        </p:nvSpPr>
        <p:spPr>
          <a:xfrm>
            <a:off x="457200" y="1190626"/>
            <a:ext cx="7620000" cy="4935538"/>
          </a:xfrm>
          <a:solidFill>
            <a:schemeClr val="accent2">
              <a:lumMod val="40000"/>
              <a:lumOff val="60000"/>
            </a:schemeClr>
          </a:solidFill>
        </p:spPr>
        <p:txBody>
          <a:bodyPr>
            <a:normAutofit/>
          </a:bodyPr>
          <a:lstStyle/>
          <a:p>
            <a:pPr lvl="0"/>
            <a:endParaRPr lang="en-US" dirty="0" smtClean="0"/>
          </a:p>
          <a:p>
            <a:r>
              <a:rPr lang="en-US" dirty="0" smtClean="0"/>
              <a:t>Candidates begin the first in-service day of the year</a:t>
            </a:r>
          </a:p>
          <a:p>
            <a:r>
              <a:rPr lang="en-US" dirty="0" smtClean="0"/>
              <a:t>Remain at school site until last day before winter break</a:t>
            </a:r>
          </a:p>
          <a:p>
            <a:pPr lvl="0"/>
            <a:r>
              <a:rPr lang="en-US" dirty="0" smtClean="0">
                <a:solidFill>
                  <a:srgbClr val="7030A0"/>
                </a:solidFill>
              </a:rPr>
              <a:t>Schedule:  3 classes assigned (3 out of 6 classes = 50%)</a:t>
            </a:r>
          </a:p>
          <a:p>
            <a:pPr lvl="0"/>
            <a:r>
              <a:rPr lang="en-US" dirty="0" smtClean="0">
                <a:solidFill>
                  <a:srgbClr val="7030A0"/>
                </a:solidFill>
              </a:rPr>
              <a:t>	2 co-teach in same content and level (e.g. 2 English 9)</a:t>
            </a:r>
          </a:p>
          <a:p>
            <a:pPr lvl="0"/>
            <a:r>
              <a:rPr lang="en-US" dirty="0" smtClean="0">
                <a:solidFill>
                  <a:srgbClr val="7030A0"/>
                </a:solidFill>
              </a:rPr>
              <a:t>	 1 assist</a:t>
            </a:r>
          </a:p>
          <a:p>
            <a:pPr lvl="0"/>
            <a:r>
              <a:rPr lang="en-US" dirty="0" smtClean="0">
                <a:solidFill>
                  <a:srgbClr val="7030A0"/>
                </a:solidFill>
              </a:rPr>
              <a:t>	 3 for planning and CSUSM coursework/observation</a:t>
            </a:r>
            <a:endParaRPr lang="en-US" dirty="0" smtClean="0"/>
          </a:p>
          <a:p>
            <a:pPr lvl="0"/>
            <a:r>
              <a:rPr lang="en-US" dirty="0" smtClean="0"/>
              <a:t>Assist classes: ELD, sped, AVID - placement that helps the site; shows students in a different setting</a:t>
            </a:r>
          </a:p>
          <a:p>
            <a:r>
              <a:rPr lang="en-US" dirty="0"/>
              <a:t>Weekly meetings with OSL (critical!) support for TC and CT</a:t>
            </a:r>
          </a:p>
          <a:p>
            <a:pPr lvl="0"/>
            <a:endParaRPr lang="en-US" dirty="0" smtClean="0"/>
          </a:p>
          <a:p>
            <a:pPr lvl="0"/>
            <a:endParaRPr lang="en-US" dirty="0" smtClean="0"/>
          </a:p>
          <a:p>
            <a:endParaRPr lang="en-US" dirty="0" smtClean="0"/>
          </a:p>
          <a:p>
            <a:pPr lvl="0"/>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10404</TotalTime>
  <Words>1947</Words>
  <Application>Microsoft Macintosh PowerPoint</Application>
  <PresentationFormat>On-screen Show (4:3)</PresentationFormat>
  <Paragraphs>246</Paragraphs>
  <Slides>29</Slides>
  <Notes>13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Essential</vt:lpstr>
      <vt:lpstr>   California State University San Marcos Single Subject Credential Program</vt:lpstr>
      <vt:lpstr>Our Aim</vt:lpstr>
      <vt:lpstr>General Information-agenda</vt:lpstr>
      <vt:lpstr>Focus on Clinical Practice</vt:lpstr>
      <vt:lpstr>Design of the single subject program</vt:lpstr>
      <vt:lpstr>Focus on Social Justice</vt:lpstr>
      <vt:lpstr>Program Organization to  Focus on Clinical Practice </vt:lpstr>
      <vt:lpstr>Roles in Clinical practice (in brief)</vt:lpstr>
      <vt:lpstr>At the site….. </vt:lpstr>
      <vt:lpstr>And…….</vt:lpstr>
      <vt:lpstr>High Stakes requirements</vt:lpstr>
      <vt:lpstr>Teacher Performance Expectations (CA)</vt:lpstr>
      <vt:lpstr>   Teacher Performance  Assessments </vt:lpstr>
      <vt:lpstr>Professional dispositions (CA + NCATE)</vt:lpstr>
      <vt:lpstr>Review: Co-Teaching in Clinical Practice      </vt:lpstr>
      <vt:lpstr>What is Co-teaching? </vt:lpstr>
      <vt:lpstr>Villa, Thousand, &amp; Nevin (2013) </vt:lpstr>
      <vt:lpstr>Why co-teach in  clinical practice?  </vt:lpstr>
      <vt:lpstr>Benefits</vt:lpstr>
      <vt:lpstr>Four Approaches to Co-Teaching</vt:lpstr>
      <vt:lpstr>Supportive </vt:lpstr>
      <vt:lpstr>Complementary </vt:lpstr>
      <vt:lpstr>Parallel </vt:lpstr>
      <vt:lpstr>Team Co-Teaching Juli</vt:lpstr>
      <vt:lpstr>Challenges of Co-teaching</vt:lpstr>
      <vt:lpstr>Dealing with time</vt:lpstr>
      <vt:lpstr>Co-teaching Fall guidelines…..</vt:lpstr>
      <vt:lpstr>Prepare for a good experience</vt:lpstr>
      <vt:lpstr> Questions??  Thanks for all you do!~! </vt:lpstr>
    </vt:vector>
  </TitlesOfParts>
  <Company>csusm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Co-Teaching</dc:title>
  <dc:creator>Pat Stall</dc:creator>
  <cp:lastModifiedBy>Anne Elsbree</cp:lastModifiedBy>
  <cp:revision>196</cp:revision>
  <cp:lastPrinted>2012-05-09T21:17:12Z</cp:lastPrinted>
  <dcterms:created xsi:type="dcterms:W3CDTF">2012-05-07T23:47:02Z</dcterms:created>
  <dcterms:modified xsi:type="dcterms:W3CDTF">2017-09-01T21:00:23Z</dcterms:modified>
</cp:coreProperties>
</file>